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56" r:id="rId3"/>
    <p:sldId id="294" r:id="rId4"/>
    <p:sldId id="257" r:id="rId5"/>
    <p:sldId id="259" r:id="rId6"/>
    <p:sldId id="298" r:id="rId7"/>
    <p:sldId id="260" r:id="rId8"/>
    <p:sldId id="276" r:id="rId9"/>
    <p:sldId id="279" r:id="rId10"/>
    <p:sldId id="262" r:id="rId11"/>
    <p:sldId id="266" r:id="rId12"/>
    <p:sldId id="267" r:id="rId13"/>
    <p:sldId id="269" r:id="rId14"/>
    <p:sldId id="270" r:id="rId15"/>
    <p:sldId id="271" r:id="rId16"/>
    <p:sldId id="272" r:id="rId17"/>
    <p:sldId id="273" r:id="rId18"/>
    <p:sldId id="285" r:id="rId19"/>
    <p:sldId id="286" r:id="rId20"/>
    <p:sldId id="295" r:id="rId21"/>
    <p:sldId id="297" r:id="rId22"/>
    <p:sldId id="296" r:id="rId23"/>
    <p:sldId id="280" r:id="rId24"/>
    <p:sldId id="275" r:id="rId25"/>
    <p:sldId id="278" r:id="rId26"/>
    <p:sldId id="290" r:id="rId27"/>
    <p:sldId id="281" r:id="rId28"/>
    <p:sldId id="282" r:id="rId29"/>
    <p:sldId id="283" r:id="rId30"/>
    <p:sldId id="284" r:id="rId31"/>
  </p:sldIdLst>
  <p:sldSz cx="12192000" cy="6858000"/>
  <p:notesSz cx="6734175" cy="9853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854B42F-FE4D-4D8F-AE36-01E5F89F1392}">
          <p14:sldIdLst>
            <p14:sldId id="256"/>
            <p14:sldId id="294"/>
            <p14:sldId id="257"/>
            <p14:sldId id="259"/>
            <p14:sldId id="298"/>
            <p14:sldId id="260"/>
            <p14:sldId id="276"/>
            <p14:sldId id="279"/>
            <p14:sldId id="262"/>
            <p14:sldId id="266"/>
            <p14:sldId id="267"/>
            <p14:sldId id="269"/>
            <p14:sldId id="270"/>
            <p14:sldId id="271"/>
            <p14:sldId id="272"/>
            <p14:sldId id="273"/>
            <p14:sldId id="285"/>
            <p14:sldId id="286"/>
            <p14:sldId id="295"/>
            <p14:sldId id="297"/>
            <p14:sldId id="296"/>
            <p14:sldId id="280"/>
          </p14:sldIdLst>
        </p14:section>
        <p14:section name="Section sans titre" id="{1A2BBD69-287A-442E-8E69-CF7CC71C775D}">
          <p14:sldIdLst>
            <p14:sldId id="275"/>
            <p14:sldId id="278"/>
            <p14:sldId id="290"/>
            <p14:sldId id="281"/>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3931" autoAdjust="0"/>
  </p:normalViewPr>
  <p:slideViewPr>
    <p:cSldViewPr snapToGrid="0">
      <p:cViewPr varScale="1">
        <p:scale>
          <a:sx n="73" d="100"/>
          <a:sy n="73" d="100"/>
        </p:scale>
        <p:origin x="1037" y="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143" cy="49439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474" y="0"/>
            <a:ext cx="2918143" cy="494392"/>
          </a:xfrm>
          <a:prstGeom prst="rect">
            <a:avLst/>
          </a:prstGeom>
        </p:spPr>
        <p:txBody>
          <a:bodyPr vert="horz" lIns="91440" tIns="45720" rIns="91440" bIns="45720" rtlCol="0"/>
          <a:lstStyle>
            <a:lvl1pPr algn="r">
              <a:defRPr sz="1200"/>
            </a:lvl1pPr>
          </a:lstStyle>
          <a:p>
            <a:fld id="{4643D714-1F16-478B-98C2-80948C8ED875}" type="datetimeFigureOut">
              <a:rPr lang="fr-FR" smtClean="0"/>
              <a:t>15/02/2023</a:t>
            </a:fld>
            <a:endParaRPr lang="fr-FR"/>
          </a:p>
        </p:txBody>
      </p:sp>
      <p:sp>
        <p:nvSpPr>
          <p:cNvPr id="4" name="Espace réservé du pied de page 3"/>
          <p:cNvSpPr>
            <a:spLocks noGrp="1"/>
          </p:cNvSpPr>
          <p:nvPr>
            <p:ph type="ftr" sz="quarter" idx="2"/>
          </p:nvPr>
        </p:nvSpPr>
        <p:spPr>
          <a:xfrm>
            <a:off x="0" y="9359223"/>
            <a:ext cx="2918143" cy="4943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474" y="9359223"/>
            <a:ext cx="2918143" cy="494391"/>
          </a:xfrm>
          <a:prstGeom prst="rect">
            <a:avLst/>
          </a:prstGeom>
        </p:spPr>
        <p:txBody>
          <a:bodyPr vert="horz" lIns="91440" tIns="45720" rIns="91440" bIns="45720" rtlCol="0" anchor="b"/>
          <a:lstStyle>
            <a:lvl1pPr algn="r">
              <a:defRPr sz="1200"/>
            </a:lvl1pPr>
          </a:lstStyle>
          <a:p>
            <a:fld id="{6ED5C091-1232-40D5-A3EA-FB70A3B8D8F8}" type="slidenum">
              <a:rPr lang="fr-FR" smtClean="0"/>
              <a:t>‹N°›</a:t>
            </a:fld>
            <a:endParaRPr lang="fr-FR"/>
          </a:p>
        </p:txBody>
      </p:sp>
    </p:spTree>
    <p:extLst>
      <p:ext uri="{BB962C8B-B14F-4D97-AF65-F5344CB8AC3E}">
        <p14:creationId xmlns:p14="http://schemas.microsoft.com/office/powerpoint/2010/main" val="146677263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143" cy="49439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4474" y="0"/>
            <a:ext cx="2918143" cy="494392"/>
          </a:xfrm>
          <a:prstGeom prst="rect">
            <a:avLst/>
          </a:prstGeom>
        </p:spPr>
        <p:txBody>
          <a:bodyPr vert="horz" lIns="91440" tIns="45720" rIns="91440" bIns="45720" rtlCol="0"/>
          <a:lstStyle>
            <a:lvl1pPr algn="r">
              <a:defRPr sz="1200"/>
            </a:lvl1pPr>
          </a:lstStyle>
          <a:p>
            <a:fld id="{6981D407-7937-499A-BF9B-53553A8BC4A3}" type="datetimeFigureOut">
              <a:rPr lang="fr-FR" smtClean="0"/>
              <a:t>15/02/2023</a:t>
            </a:fld>
            <a:endParaRPr lang="fr-FR"/>
          </a:p>
        </p:txBody>
      </p:sp>
      <p:sp>
        <p:nvSpPr>
          <p:cNvPr id="4" name="Espace réservé de l'image des diapositives 3"/>
          <p:cNvSpPr>
            <a:spLocks noGrp="1" noRot="1" noChangeAspect="1"/>
          </p:cNvSpPr>
          <p:nvPr>
            <p:ph type="sldImg" idx="2"/>
          </p:nvPr>
        </p:nvSpPr>
        <p:spPr>
          <a:xfrm>
            <a:off x="411163" y="1231900"/>
            <a:ext cx="5911850" cy="33258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418" y="4742051"/>
            <a:ext cx="5387340" cy="387986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59223"/>
            <a:ext cx="2918143" cy="4943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4474" y="9359223"/>
            <a:ext cx="2918143" cy="494391"/>
          </a:xfrm>
          <a:prstGeom prst="rect">
            <a:avLst/>
          </a:prstGeom>
        </p:spPr>
        <p:txBody>
          <a:bodyPr vert="horz" lIns="91440" tIns="45720" rIns="91440" bIns="45720" rtlCol="0" anchor="b"/>
          <a:lstStyle>
            <a:lvl1pPr algn="r">
              <a:defRPr sz="1200"/>
            </a:lvl1pPr>
          </a:lstStyle>
          <a:p>
            <a:fld id="{055DF936-2AF2-47C0-BEB3-31181E272F5B}" type="slidenum">
              <a:rPr lang="fr-FR" smtClean="0"/>
              <a:t>‹N°›</a:t>
            </a:fld>
            <a:endParaRPr lang="fr-FR"/>
          </a:p>
        </p:txBody>
      </p:sp>
    </p:spTree>
    <p:extLst>
      <p:ext uri="{BB962C8B-B14F-4D97-AF65-F5344CB8AC3E}">
        <p14:creationId xmlns:p14="http://schemas.microsoft.com/office/powerpoint/2010/main" val="53527052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E4052D4-B9BF-4329-97D6-C3CB81FB5D8E}" type="datetime1">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2229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C19B063-DB1A-4EEC-9A74-A633A5A0D6BF}" type="datetime1">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226302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A694917-5A36-49F7-9918-FF711A3C28F0}" type="datetime1">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1230993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7" name="Image 6" descr="NOTES-INTERNES_fond-couv.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2648" cy="6858000"/>
          </a:xfrm>
          <a:prstGeom prst="rect">
            <a:avLst/>
          </a:prstGeom>
        </p:spPr>
      </p:pic>
      <p:sp>
        <p:nvSpPr>
          <p:cNvPr id="2" name="Titre 1"/>
          <p:cNvSpPr>
            <a:spLocks noGrp="1"/>
          </p:cNvSpPr>
          <p:nvPr>
            <p:ph type="ctrTitle" hasCustomPrompt="1"/>
          </p:nvPr>
        </p:nvSpPr>
        <p:spPr>
          <a:xfrm>
            <a:off x="914400" y="3644900"/>
            <a:ext cx="10363200" cy="869950"/>
          </a:xfrm>
        </p:spPr>
        <p:txBody>
          <a:bodyPr>
            <a:normAutofit/>
          </a:bodyPr>
          <a:lstStyle>
            <a:lvl1pPr>
              <a:defRPr sz="3600" b="1">
                <a:solidFill>
                  <a:schemeClr val="bg1"/>
                </a:solidFill>
              </a:defRPr>
            </a:lvl1pPr>
          </a:lstStyle>
          <a:p>
            <a:r>
              <a:rPr lang="fr-FR" dirty="0"/>
              <a:t>Notes internes</a:t>
            </a:r>
          </a:p>
        </p:txBody>
      </p:sp>
      <p:sp>
        <p:nvSpPr>
          <p:cNvPr id="3" name="Sous-titre 2"/>
          <p:cNvSpPr>
            <a:spLocks noGrp="1"/>
          </p:cNvSpPr>
          <p:nvPr>
            <p:ph type="subTitle" idx="1" hasCustomPrompt="1"/>
          </p:nvPr>
        </p:nvSpPr>
        <p:spPr>
          <a:xfrm>
            <a:off x="914400" y="4584700"/>
            <a:ext cx="10363200" cy="10541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du texte</a:t>
            </a:r>
          </a:p>
        </p:txBody>
      </p:sp>
      <p:sp>
        <p:nvSpPr>
          <p:cNvPr id="4" name="Espace réservé de la date 3"/>
          <p:cNvSpPr>
            <a:spLocks noGrp="1"/>
          </p:cNvSpPr>
          <p:nvPr>
            <p:ph type="dt" sz="half" idx="10"/>
          </p:nvPr>
        </p:nvSpPr>
        <p:spPr>
          <a:xfrm>
            <a:off x="4453467" y="5810251"/>
            <a:ext cx="2844800" cy="365125"/>
          </a:xfrm>
        </p:spPr>
        <p:txBody>
          <a:bodyPr/>
          <a:lstStyle>
            <a:lvl1pPr algn="ctr">
              <a:defRPr>
                <a:solidFill>
                  <a:srgbClr val="FFFFFF"/>
                </a:solidFill>
              </a:defRPr>
            </a:lvl1pPr>
          </a:lstStyle>
          <a:p>
            <a:fld id="{773DD314-2715-754F-82B6-87CB2B427421}" type="datetime3">
              <a:rPr lang="fr-FR" smtClean="0"/>
              <a:t>15.02.23</a:t>
            </a:fld>
            <a:endParaRPr lang="fr-FR" dirty="0"/>
          </a:p>
        </p:txBody>
      </p:sp>
    </p:spTree>
    <p:extLst>
      <p:ext uri="{BB962C8B-B14F-4D97-AF65-F5344CB8AC3E}">
        <p14:creationId xmlns:p14="http://schemas.microsoft.com/office/powerpoint/2010/main" val="74538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TERCALAIRE">
    <p:spTree>
      <p:nvGrpSpPr>
        <p:cNvPr id="1" name=""/>
        <p:cNvGrpSpPr/>
        <p:nvPr/>
      </p:nvGrpSpPr>
      <p:grpSpPr>
        <a:xfrm>
          <a:off x="0" y="0"/>
          <a:ext cx="0" cy="0"/>
          <a:chOff x="0" y="0"/>
          <a:chExt cx="0" cy="0"/>
        </a:xfrm>
      </p:grpSpPr>
      <p:pic>
        <p:nvPicPr>
          <p:cNvPr id="7" name="Image 6" descr="Powerpoint INTM intercalai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hasCustomPrompt="1"/>
          </p:nvPr>
        </p:nvSpPr>
        <p:spPr>
          <a:xfrm>
            <a:off x="609600" y="2819400"/>
            <a:ext cx="10972800" cy="871538"/>
          </a:xfrm>
        </p:spPr>
        <p:txBody>
          <a:bodyPr>
            <a:normAutofit/>
          </a:bodyPr>
          <a:lstStyle>
            <a:lvl1pPr>
              <a:defRPr sz="3600" b="1">
                <a:solidFill>
                  <a:srgbClr val="FFFFFF"/>
                </a:solidFill>
              </a:defRPr>
            </a:lvl1pPr>
          </a:lstStyle>
          <a:p>
            <a:r>
              <a:rPr lang="fr-FR" dirty="0"/>
              <a:t>intercalaire</a:t>
            </a:r>
          </a:p>
        </p:txBody>
      </p:sp>
      <p:sp>
        <p:nvSpPr>
          <p:cNvPr id="3" name="Espace réservé du contenu 2"/>
          <p:cNvSpPr>
            <a:spLocks noGrp="1"/>
          </p:cNvSpPr>
          <p:nvPr>
            <p:ph idx="1" hasCustomPrompt="1"/>
          </p:nvPr>
        </p:nvSpPr>
        <p:spPr>
          <a:xfrm>
            <a:off x="609600" y="3746500"/>
            <a:ext cx="10972800" cy="774701"/>
          </a:xfrm>
        </p:spPr>
        <p:txBody>
          <a:bodyPr>
            <a:normAutofit/>
          </a:bodyPr>
          <a:lstStyle>
            <a:lvl1pPr marL="0" indent="0" algn="ctr">
              <a:buNone/>
              <a:defRPr sz="2000">
                <a:solidFill>
                  <a:srgbClr val="FFFFFF"/>
                </a:solidFill>
              </a:defRPr>
            </a:lvl1pPr>
          </a:lstStyle>
          <a:p>
            <a:r>
              <a:rPr lang="fr-FR" dirty="0"/>
              <a:t>Cliquez pour ajouter du texte</a:t>
            </a:r>
          </a:p>
        </p:txBody>
      </p:sp>
    </p:spTree>
    <p:extLst>
      <p:ext uri="{BB962C8B-B14F-4D97-AF65-F5344CB8AC3E}">
        <p14:creationId xmlns:p14="http://schemas.microsoft.com/office/powerpoint/2010/main" val="71790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_1">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77" y="0"/>
            <a:ext cx="12182647" cy="6858000"/>
          </a:xfrm>
          <a:prstGeom prst="rect">
            <a:avLst/>
          </a:prstGeom>
        </p:spPr>
      </p:pic>
      <p:sp>
        <p:nvSpPr>
          <p:cNvPr id="4" name="Espace réservé de la date 3"/>
          <p:cNvSpPr>
            <a:spLocks noGrp="1"/>
          </p:cNvSpPr>
          <p:nvPr>
            <p:ph type="dt" sz="half" idx="10"/>
          </p:nvPr>
        </p:nvSpPr>
        <p:spPr>
          <a:xfrm>
            <a:off x="9093200" y="387351"/>
            <a:ext cx="2844800" cy="365125"/>
          </a:xfrm>
        </p:spPr>
        <p:txBody>
          <a:bodyPr/>
          <a:lstStyle>
            <a:lvl1pPr algn="r">
              <a:defRPr>
                <a:solidFill>
                  <a:schemeClr val="bg1"/>
                </a:solidFill>
              </a:defRPr>
            </a:lvl1pPr>
          </a:lstStyle>
          <a:p>
            <a:fld id="{853F4CF0-EF30-D44D-B05E-37E3DCAA427E}" type="datetime3">
              <a:rPr lang="fr-FR" smtClean="0"/>
              <a:pPr/>
              <a:t>15.02.23</a:t>
            </a:fld>
            <a:endParaRPr lang="fr-FR" dirty="0"/>
          </a:p>
        </p:txBody>
      </p:sp>
      <p:sp>
        <p:nvSpPr>
          <p:cNvPr id="6" name="Espace réservé du numéro de diapositive 5"/>
          <p:cNvSpPr>
            <a:spLocks noGrp="1"/>
          </p:cNvSpPr>
          <p:nvPr>
            <p:ph type="sldNum" sz="quarter" idx="12"/>
          </p:nvPr>
        </p:nvSpPr>
        <p:spPr>
          <a:xfrm>
            <a:off x="8737600" y="6140451"/>
            <a:ext cx="2844800" cy="365125"/>
          </a:xfrm>
        </p:spPr>
        <p:txBody>
          <a:bodyPr/>
          <a:lstStyle/>
          <a:p>
            <a:fld id="{4C35FDCD-4848-B64A-BF6E-783FABF99798}" type="slidenum">
              <a:rPr lang="fr-FR" smtClean="0"/>
              <a:t>‹N°›</a:t>
            </a:fld>
            <a:endParaRPr lang="fr-FR"/>
          </a:p>
        </p:txBody>
      </p:sp>
      <p:sp>
        <p:nvSpPr>
          <p:cNvPr id="9" name="Espace réservé du texte 8"/>
          <p:cNvSpPr>
            <a:spLocks noGrp="1"/>
          </p:cNvSpPr>
          <p:nvPr>
            <p:ph type="body" sz="quarter" idx="13" hasCustomPrompt="1"/>
          </p:nvPr>
        </p:nvSpPr>
        <p:spPr>
          <a:xfrm>
            <a:off x="592667" y="228600"/>
            <a:ext cx="8144933" cy="635000"/>
          </a:xfrm>
        </p:spPr>
        <p:txBody>
          <a:bodyPr/>
          <a:lstStyle>
            <a:lvl1pPr marL="0" indent="0">
              <a:buNone/>
              <a:defRPr b="1">
                <a:solidFill>
                  <a:srgbClr val="FFFFFF"/>
                </a:solidFill>
              </a:defRPr>
            </a:lvl1pPr>
          </a:lstStyle>
          <a:p>
            <a:pPr lvl="0"/>
            <a:r>
              <a:rPr lang="fr-FR" dirty="0"/>
              <a:t>Notes internes</a:t>
            </a:r>
          </a:p>
        </p:txBody>
      </p:sp>
      <p:sp>
        <p:nvSpPr>
          <p:cNvPr id="11" name="Espace réservé du texte 10"/>
          <p:cNvSpPr>
            <a:spLocks noGrp="1"/>
          </p:cNvSpPr>
          <p:nvPr>
            <p:ph type="body" sz="quarter" idx="14"/>
          </p:nvPr>
        </p:nvSpPr>
        <p:spPr>
          <a:xfrm>
            <a:off x="592667" y="1485900"/>
            <a:ext cx="10989733" cy="45847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1962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_2">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77" y="0"/>
            <a:ext cx="12182647" cy="6858000"/>
          </a:xfrm>
          <a:prstGeom prst="rect">
            <a:avLst/>
          </a:prstGeom>
        </p:spPr>
      </p:pic>
      <p:sp>
        <p:nvSpPr>
          <p:cNvPr id="4" name="Espace réservé de la date 3"/>
          <p:cNvSpPr>
            <a:spLocks noGrp="1"/>
          </p:cNvSpPr>
          <p:nvPr>
            <p:ph type="dt" sz="half" idx="10"/>
          </p:nvPr>
        </p:nvSpPr>
        <p:spPr>
          <a:xfrm>
            <a:off x="9093200" y="387351"/>
            <a:ext cx="2844800" cy="365125"/>
          </a:xfrm>
        </p:spPr>
        <p:txBody>
          <a:bodyPr/>
          <a:lstStyle>
            <a:lvl1pPr algn="r">
              <a:defRPr>
                <a:solidFill>
                  <a:schemeClr val="bg1"/>
                </a:solidFill>
              </a:defRPr>
            </a:lvl1pPr>
          </a:lstStyle>
          <a:p>
            <a:fld id="{853F4CF0-EF30-D44D-B05E-37E3DCAA427E}" type="datetime3">
              <a:rPr lang="fr-FR" smtClean="0"/>
              <a:pPr/>
              <a:t>15.02.23</a:t>
            </a:fld>
            <a:endParaRPr lang="fr-FR" dirty="0"/>
          </a:p>
        </p:txBody>
      </p:sp>
      <p:sp>
        <p:nvSpPr>
          <p:cNvPr id="6" name="Espace réservé du numéro de diapositive 5"/>
          <p:cNvSpPr>
            <a:spLocks noGrp="1"/>
          </p:cNvSpPr>
          <p:nvPr>
            <p:ph type="sldNum" sz="quarter" idx="12"/>
          </p:nvPr>
        </p:nvSpPr>
        <p:spPr>
          <a:xfrm>
            <a:off x="8737600" y="6140451"/>
            <a:ext cx="2844800" cy="365125"/>
          </a:xfrm>
        </p:spPr>
        <p:txBody>
          <a:bodyPr/>
          <a:lstStyle/>
          <a:p>
            <a:fld id="{4C35FDCD-4848-B64A-BF6E-783FABF99798}" type="slidenum">
              <a:rPr lang="fr-FR" smtClean="0"/>
              <a:t>‹N°›</a:t>
            </a:fld>
            <a:endParaRPr lang="fr-FR"/>
          </a:p>
        </p:txBody>
      </p:sp>
      <p:sp>
        <p:nvSpPr>
          <p:cNvPr id="9" name="Espace réservé du texte 8"/>
          <p:cNvSpPr>
            <a:spLocks noGrp="1"/>
          </p:cNvSpPr>
          <p:nvPr>
            <p:ph type="body" sz="quarter" idx="13" hasCustomPrompt="1"/>
          </p:nvPr>
        </p:nvSpPr>
        <p:spPr>
          <a:xfrm>
            <a:off x="592667" y="228600"/>
            <a:ext cx="8144933" cy="635000"/>
          </a:xfrm>
        </p:spPr>
        <p:txBody>
          <a:bodyPr/>
          <a:lstStyle>
            <a:lvl1pPr marL="0" indent="0">
              <a:buNone/>
              <a:defRPr b="1">
                <a:solidFill>
                  <a:srgbClr val="FFFFFF"/>
                </a:solidFill>
              </a:defRPr>
            </a:lvl1pPr>
          </a:lstStyle>
          <a:p>
            <a:pPr lvl="0"/>
            <a:r>
              <a:rPr lang="fr-FR" dirty="0"/>
              <a:t>Notes internes</a:t>
            </a:r>
          </a:p>
        </p:txBody>
      </p:sp>
      <p:sp>
        <p:nvSpPr>
          <p:cNvPr id="11" name="Espace réservé du texte 10"/>
          <p:cNvSpPr>
            <a:spLocks noGrp="1"/>
          </p:cNvSpPr>
          <p:nvPr>
            <p:ph type="body" sz="quarter" idx="14" hasCustomPrompt="1"/>
          </p:nvPr>
        </p:nvSpPr>
        <p:spPr>
          <a:xfrm>
            <a:off x="8263467" y="1727200"/>
            <a:ext cx="3318933" cy="914400"/>
          </a:xfrm>
        </p:spPr>
        <p:txBody>
          <a:bodyPr>
            <a:normAutofit/>
          </a:bodyPr>
          <a:lstStyle>
            <a:lvl1pPr>
              <a:defRPr sz="1200"/>
            </a:lvl1pPr>
            <a:lvl2pPr>
              <a:defRPr sz="1600"/>
            </a:lvl2pPr>
            <a:lvl3pPr>
              <a:defRPr sz="1600"/>
            </a:lvl3pPr>
            <a:lvl4pPr>
              <a:defRPr sz="1600"/>
            </a:lvl4pPr>
            <a:lvl5pPr>
              <a:defRPr sz="1600"/>
            </a:lvl5pPr>
          </a:lstStyle>
          <a:p>
            <a:pPr lvl="0"/>
            <a:r>
              <a:rPr lang="fr-FR" dirty="0"/>
              <a:t>Cliquez pour ajouter du texte</a:t>
            </a:r>
          </a:p>
        </p:txBody>
      </p:sp>
      <p:sp>
        <p:nvSpPr>
          <p:cNvPr id="3" name="Espace réservé du texte 2"/>
          <p:cNvSpPr>
            <a:spLocks noGrp="1"/>
          </p:cNvSpPr>
          <p:nvPr>
            <p:ph type="body" sz="quarter" idx="15" hasCustomPrompt="1"/>
          </p:nvPr>
        </p:nvSpPr>
        <p:spPr>
          <a:xfrm>
            <a:off x="8263467" y="3098800"/>
            <a:ext cx="3318933" cy="965200"/>
          </a:xfrm>
        </p:spPr>
        <p:txBody>
          <a:bodyPr>
            <a:normAutofit/>
          </a:bodyPr>
          <a:lstStyle>
            <a:lvl1pPr>
              <a:defRPr sz="1200" baseline="0"/>
            </a:lvl1pPr>
          </a:lstStyle>
          <a:p>
            <a:pPr lvl="0"/>
            <a:r>
              <a:rPr lang="fr-FR" dirty="0"/>
              <a:t>Cliquez pour ajouter du texte</a:t>
            </a:r>
          </a:p>
        </p:txBody>
      </p:sp>
      <p:sp>
        <p:nvSpPr>
          <p:cNvPr id="8" name="Espace réservé du texte 7"/>
          <p:cNvSpPr>
            <a:spLocks noGrp="1"/>
          </p:cNvSpPr>
          <p:nvPr>
            <p:ph type="body" sz="quarter" idx="16" hasCustomPrompt="1"/>
          </p:nvPr>
        </p:nvSpPr>
        <p:spPr>
          <a:xfrm>
            <a:off x="8263467" y="4508500"/>
            <a:ext cx="3318933" cy="1016000"/>
          </a:xfrm>
        </p:spPr>
        <p:txBody>
          <a:bodyPr>
            <a:normAutofit/>
          </a:bodyPr>
          <a:lstStyle>
            <a:lvl1pPr>
              <a:defRPr sz="1200"/>
            </a:lvl1pPr>
          </a:lstStyle>
          <a:p>
            <a:pPr lvl="0"/>
            <a:r>
              <a:rPr lang="fr-FR" dirty="0"/>
              <a:t>Cliquez pour ajouter du texte</a:t>
            </a:r>
          </a:p>
        </p:txBody>
      </p:sp>
      <p:sp>
        <p:nvSpPr>
          <p:cNvPr id="12" name="Espace réservé pour une image  11"/>
          <p:cNvSpPr>
            <a:spLocks noGrp="1"/>
          </p:cNvSpPr>
          <p:nvPr>
            <p:ph type="pic" sz="quarter" idx="17"/>
          </p:nvPr>
        </p:nvSpPr>
        <p:spPr>
          <a:xfrm>
            <a:off x="592667" y="1676400"/>
            <a:ext cx="5571067" cy="3848100"/>
          </a:xfrm>
        </p:spPr>
        <p:txBody>
          <a:bodyPr/>
          <a:lstStyle/>
          <a:p>
            <a:endParaRPr lang="fr-FR"/>
          </a:p>
        </p:txBody>
      </p:sp>
      <p:sp>
        <p:nvSpPr>
          <p:cNvPr id="14" name="Espace réservé pour une image  13"/>
          <p:cNvSpPr>
            <a:spLocks noGrp="1"/>
          </p:cNvSpPr>
          <p:nvPr>
            <p:ph type="pic" sz="quarter" idx="18"/>
          </p:nvPr>
        </p:nvSpPr>
        <p:spPr>
          <a:xfrm>
            <a:off x="6722533" y="1727200"/>
            <a:ext cx="1303867" cy="914400"/>
          </a:xfrm>
        </p:spPr>
        <p:txBody>
          <a:bodyPr>
            <a:normAutofit/>
          </a:bodyPr>
          <a:lstStyle>
            <a:lvl1pPr>
              <a:defRPr sz="800"/>
            </a:lvl1pPr>
          </a:lstStyle>
          <a:p>
            <a:endParaRPr lang="fr-FR" dirty="0"/>
          </a:p>
        </p:txBody>
      </p:sp>
      <p:sp>
        <p:nvSpPr>
          <p:cNvPr id="16" name="Espace réservé pour une image  15"/>
          <p:cNvSpPr>
            <a:spLocks noGrp="1"/>
          </p:cNvSpPr>
          <p:nvPr>
            <p:ph type="pic" sz="quarter" idx="19"/>
          </p:nvPr>
        </p:nvSpPr>
        <p:spPr>
          <a:xfrm>
            <a:off x="6722533" y="3098800"/>
            <a:ext cx="1303867" cy="965200"/>
          </a:xfrm>
        </p:spPr>
        <p:txBody>
          <a:bodyPr>
            <a:normAutofit/>
          </a:bodyPr>
          <a:lstStyle>
            <a:lvl1pPr>
              <a:defRPr sz="800"/>
            </a:lvl1pPr>
          </a:lstStyle>
          <a:p>
            <a:endParaRPr lang="fr-FR" dirty="0"/>
          </a:p>
        </p:txBody>
      </p:sp>
      <p:sp>
        <p:nvSpPr>
          <p:cNvPr id="18" name="Espace réservé pour une image  17"/>
          <p:cNvSpPr>
            <a:spLocks noGrp="1"/>
          </p:cNvSpPr>
          <p:nvPr>
            <p:ph type="pic" sz="quarter" idx="20"/>
          </p:nvPr>
        </p:nvSpPr>
        <p:spPr>
          <a:xfrm>
            <a:off x="6722533" y="4508500"/>
            <a:ext cx="1303867" cy="1016000"/>
          </a:xfrm>
        </p:spPr>
        <p:txBody>
          <a:bodyPr>
            <a:normAutofit/>
          </a:bodyPr>
          <a:lstStyle>
            <a:lvl1pPr>
              <a:defRPr sz="800"/>
            </a:lvl1pPr>
          </a:lstStyle>
          <a:p>
            <a:endParaRPr lang="fr-FR" dirty="0"/>
          </a:p>
        </p:txBody>
      </p:sp>
    </p:spTree>
    <p:extLst>
      <p:ext uri="{BB962C8B-B14F-4D97-AF65-F5344CB8AC3E}">
        <p14:creationId xmlns:p14="http://schemas.microsoft.com/office/powerpoint/2010/main" val="34858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_3">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77" y="0"/>
            <a:ext cx="12182647" cy="6858000"/>
          </a:xfrm>
          <a:prstGeom prst="rect">
            <a:avLst/>
          </a:prstGeom>
        </p:spPr>
      </p:pic>
      <p:sp>
        <p:nvSpPr>
          <p:cNvPr id="4" name="Espace réservé de la date 3"/>
          <p:cNvSpPr>
            <a:spLocks noGrp="1"/>
          </p:cNvSpPr>
          <p:nvPr>
            <p:ph type="dt" sz="half" idx="10"/>
          </p:nvPr>
        </p:nvSpPr>
        <p:spPr>
          <a:xfrm>
            <a:off x="9093200" y="387351"/>
            <a:ext cx="2844800" cy="365125"/>
          </a:xfrm>
        </p:spPr>
        <p:txBody>
          <a:bodyPr/>
          <a:lstStyle>
            <a:lvl1pPr algn="r">
              <a:defRPr>
                <a:solidFill>
                  <a:schemeClr val="bg1"/>
                </a:solidFill>
              </a:defRPr>
            </a:lvl1pPr>
          </a:lstStyle>
          <a:p>
            <a:fld id="{853F4CF0-EF30-D44D-B05E-37E3DCAA427E}" type="datetime3">
              <a:rPr lang="fr-FR" smtClean="0"/>
              <a:pPr/>
              <a:t>15.02.23</a:t>
            </a:fld>
            <a:endParaRPr lang="fr-FR" dirty="0"/>
          </a:p>
        </p:txBody>
      </p:sp>
      <p:sp>
        <p:nvSpPr>
          <p:cNvPr id="6" name="Espace réservé du numéro de diapositive 5"/>
          <p:cNvSpPr>
            <a:spLocks noGrp="1"/>
          </p:cNvSpPr>
          <p:nvPr>
            <p:ph type="sldNum" sz="quarter" idx="12"/>
          </p:nvPr>
        </p:nvSpPr>
        <p:spPr>
          <a:xfrm>
            <a:off x="8737600" y="6140451"/>
            <a:ext cx="2844800" cy="365125"/>
          </a:xfrm>
        </p:spPr>
        <p:txBody>
          <a:bodyPr/>
          <a:lstStyle/>
          <a:p>
            <a:fld id="{4C35FDCD-4848-B64A-BF6E-783FABF99798}" type="slidenum">
              <a:rPr lang="fr-FR" smtClean="0"/>
              <a:t>‹N°›</a:t>
            </a:fld>
            <a:endParaRPr lang="fr-FR"/>
          </a:p>
        </p:txBody>
      </p:sp>
      <p:sp>
        <p:nvSpPr>
          <p:cNvPr id="9" name="Espace réservé du texte 8"/>
          <p:cNvSpPr>
            <a:spLocks noGrp="1"/>
          </p:cNvSpPr>
          <p:nvPr>
            <p:ph type="body" sz="quarter" idx="13" hasCustomPrompt="1"/>
          </p:nvPr>
        </p:nvSpPr>
        <p:spPr>
          <a:xfrm>
            <a:off x="592667" y="228600"/>
            <a:ext cx="8144933" cy="635000"/>
          </a:xfrm>
        </p:spPr>
        <p:txBody>
          <a:bodyPr/>
          <a:lstStyle>
            <a:lvl1pPr marL="0" indent="0">
              <a:buNone/>
              <a:defRPr b="1">
                <a:solidFill>
                  <a:srgbClr val="FFFFFF"/>
                </a:solidFill>
              </a:defRPr>
            </a:lvl1pPr>
          </a:lstStyle>
          <a:p>
            <a:pPr lvl="0"/>
            <a:r>
              <a:rPr lang="fr-FR" dirty="0"/>
              <a:t>Notes internes</a:t>
            </a:r>
          </a:p>
        </p:txBody>
      </p:sp>
      <p:sp>
        <p:nvSpPr>
          <p:cNvPr id="11" name="Espace réservé du texte 10"/>
          <p:cNvSpPr>
            <a:spLocks noGrp="1"/>
          </p:cNvSpPr>
          <p:nvPr>
            <p:ph type="body" sz="quarter" idx="14" hasCustomPrompt="1"/>
          </p:nvPr>
        </p:nvSpPr>
        <p:spPr>
          <a:xfrm>
            <a:off x="6451600" y="1676400"/>
            <a:ext cx="5130800" cy="3848100"/>
          </a:xfrm>
        </p:spPr>
        <p:txBody>
          <a:bodyPr>
            <a:normAutofit/>
          </a:bodyPr>
          <a:lstStyle>
            <a:lvl1pPr>
              <a:defRPr sz="1200"/>
            </a:lvl1pPr>
            <a:lvl2pPr>
              <a:defRPr sz="1600"/>
            </a:lvl2pPr>
            <a:lvl3pPr>
              <a:defRPr sz="1600"/>
            </a:lvl3pPr>
            <a:lvl4pPr>
              <a:defRPr sz="1600"/>
            </a:lvl4pPr>
            <a:lvl5pPr>
              <a:defRPr sz="1600"/>
            </a:lvl5pPr>
          </a:lstStyle>
          <a:p>
            <a:pPr lvl="0"/>
            <a:r>
              <a:rPr lang="fr-FR" dirty="0"/>
              <a:t>Cliquez pour ajouter du texte</a:t>
            </a:r>
          </a:p>
        </p:txBody>
      </p:sp>
      <p:sp>
        <p:nvSpPr>
          <p:cNvPr id="5" name="Espace réservé du graphique 4"/>
          <p:cNvSpPr>
            <a:spLocks noGrp="1"/>
          </p:cNvSpPr>
          <p:nvPr>
            <p:ph type="chart" sz="quarter" idx="18"/>
          </p:nvPr>
        </p:nvSpPr>
        <p:spPr>
          <a:xfrm>
            <a:off x="592667" y="1676400"/>
            <a:ext cx="5571067" cy="3848100"/>
          </a:xfrm>
        </p:spPr>
        <p:txBody>
          <a:bodyPr/>
          <a:lstStyle/>
          <a:p>
            <a:endParaRPr lang="fr-FR"/>
          </a:p>
        </p:txBody>
      </p:sp>
    </p:spTree>
    <p:extLst>
      <p:ext uri="{BB962C8B-B14F-4D97-AF65-F5344CB8AC3E}">
        <p14:creationId xmlns:p14="http://schemas.microsoft.com/office/powerpoint/2010/main" val="3177806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R DE COUV">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77" y="0"/>
            <a:ext cx="12182647" cy="6858000"/>
          </a:xfrm>
          <a:prstGeom prst="rect">
            <a:avLst/>
          </a:prstGeom>
        </p:spPr>
      </p:pic>
      <p:sp>
        <p:nvSpPr>
          <p:cNvPr id="11" name="ZoneTexte 10"/>
          <p:cNvSpPr txBox="1"/>
          <p:nvPr userDrawn="1"/>
        </p:nvSpPr>
        <p:spPr>
          <a:xfrm>
            <a:off x="626533" y="5359400"/>
            <a:ext cx="5469467" cy="553998"/>
          </a:xfrm>
          <a:prstGeom prst="rect">
            <a:avLst/>
          </a:prstGeom>
          <a:noFill/>
        </p:spPr>
        <p:txBody>
          <a:bodyPr wrap="square" rtlCol="0">
            <a:spAutoFit/>
          </a:bodyPr>
          <a:lstStyle/>
          <a:p>
            <a:pPr algn="r"/>
            <a:r>
              <a:rPr lang="fi-FI" sz="1000" dirty="0">
                <a:solidFill>
                  <a:schemeClr val="bg1">
                    <a:lumMod val="50000"/>
                  </a:schemeClr>
                </a:solidFill>
                <a:latin typeface="Arial"/>
                <a:cs typeface="Arial"/>
              </a:rPr>
              <a:t>91-95, rue Carnot - 92300 Levallois-Perret</a:t>
            </a:r>
            <a:br>
              <a:rPr lang="fi-FI" sz="1000" dirty="0">
                <a:solidFill>
                  <a:schemeClr val="bg1">
                    <a:lumMod val="50000"/>
                  </a:schemeClr>
                </a:solidFill>
                <a:latin typeface="Arial"/>
                <a:cs typeface="Arial"/>
              </a:rPr>
            </a:br>
            <a:r>
              <a:rPr lang="fi-FI" sz="1000" dirty="0">
                <a:solidFill>
                  <a:schemeClr val="bg1">
                    <a:lumMod val="50000"/>
                  </a:schemeClr>
                </a:solidFill>
                <a:latin typeface="Arial"/>
                <a:cs typeface="Arial"/>
              </a:rPr>
              <a:t>Tél. : +33 (0)1 46 17 01 10</a:t>
            </a:r>
            <a:br>
              <a:rPr lang="fi-FI" sz="1000" dirty="0">
                <a:solidFill>
                  <a:schemeClr val="bg1">
                    <a:lumMod val="50000"/>
                  </a:schemeClr>
                </a:solidFill>
                <a:latin typeface="Arial"/>
                <a:cs typeface="Arial"/>
              </a:rPr>
            </a:br>
            <a:r>
              <a:rPr lang="fi-FI" sz="1000" dirty="0" err="1">
                <a:solidFill>
                  <a:schemeClr val="bg1">
                    <a:lumMod val="50000"/>
                  </a:schemeClr>
                </a:solidFill>
                <a:latin typeface="Arial"/>
                <a:cs typeface="Arial"/>
              </a:rPr>
              <a:t>www.intm.fr</a:t>
            </a:r>
            <a:endParaRPr lang="fr-FR" sz="1000" dirty="0">
              <a:solidFill>
                <a:schemeClr val="bg1">
                  <a:lumMod val="50000"/>
                </a:schemeClr>
              </a:solidFill>
              <a:latin typeface="Arial"/>
              <a:cs typeface="Arial"/>
            </a:endParaRPr>
          </a:p>
        </p:txBody>
      </p:sp>
      <p:sp>
        <p:nvSpPr>
          <p:cNvPr id="12" name="ZoneTexte 11"/>
          <p:cNvSpPr txBox="1"/>
          <p:nvPr userDrawn="1"/>
        </p:nvSpPr>
        <p:spPr>
          <a:xfrm>
            <a:off x="2709334" y="6218654"/>
            <a:ext cx="677333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srgbClr val="7F7F7F"/>
                </a:solidFill>
                <a:latin typeface="Arial"/>
                <a:cs typeface="Arial"/>
              </a:rPr>
              <a:t>INTM SAS au capital de 300 000 Euros I RCS Paris B 453 207 243 – APE 6202A I FR 95 453 207 243</a:t>
            </a:r>
          </a:p>
          <a:p>
            <a:pPr algn="ctr"/>
            <a:endParaRPr lang="fr-FR" sz="800" dirty="0">
              <a:solidFill>
                <a:srgbClr val="7F7F7F"/>
              </a:solidFill>
              <a:latin typeface="Arial"/>
              <a:cs typeface="Arial"/>
            </a:endParaRPr>
          </a:p>
        </p:txBody>
      </p:sp>
    </p:spTree>
    <p:extLst>
      <p:ext uri="{BB962C8B-B14F-4D97-AF65-F5344CB8AC3E}">
        <p14:creationId xmlns:p14="http://schemas.microsoft.com/office/powerpoint/2010/main" val="3297203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E4052D4-B9BF-4329-97D6-C3CB81FB5D8E}" type="datetime1">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325198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677D5D4-DCB8-4F9F-8B6F-75E675139909}" type="datetime1">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408875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D6815EE-947E-4DB6-A83B-C9746F863E3F}" type="datetime1">
              <a:rPr lang="fr-FR" smtClean="0"/>
              <a:t>15/02/2023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69887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D5A0457-5194-42F8-AD7C-F23FD0A786B7}" type="datetime1">
              <a:rPr lang="fr-FR" smtClean="0"/>
              <a:t>15/02/2023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255650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B5F52FF-1782-4368-A884-6E8B9628C593}" type="datetime1">
              <a:rPr lang="fr-FR" smtClean="0"/>
              <a:t>15/02/2023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232162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4DE12B4-044D-46B8-A5C1-E5C493F95353}" type="datetime1">
              <a:rPr lang="fr-FR" smtClean="0"/>
              <a:t>15/02/2023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23834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E4F58D-ADF8-483C-B256-1A614C352D2D}" type="datetime1">
              <a:rPr lang="fr-FR" smtClean="0"/>
              <a:t>15/02/2023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266645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7595778-67E5-4389-9157-D2B2DB3B9B3E}" type="datetime1">
              <a:rPr lang="fr-FR" smtClean="0"/>
              <a:t>15/02/2023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208640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591BA3-0197-463A-AE76-80FC639FF354}" type="datetime1">
              <a:rPr lang="fr-FR" smtClean="0"/>
              <a:t>15/02/2023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B9E5D4-86DC-4C9E-8F3C-055EACB906B5}" type="slidenum">
              <a:rPr lang="fr-FR" smtClean="0"/>
              <a:t>‹N°›</a:t>
            </a:fld>
            <a:endParaRPr lang="fr-FR"/>
          </a:p>
        </p:txBody>
      </p:sp>
    </p:spTree>
    <p:extLst>
      <p:ext uri="{BB962C8B-B14F-4D97-AF65-F5344CB8AC3E}">
        <p14:creationId xmlns:p14="http://schemas.microsoft.com/office/powerpoint/2010/main" val="170837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A21BB-94BD-4A1F-B278-7A97F40C53C7}" type="datetime1">
              <a:rPr lang="fr-FR" smtClean="0"/>
              <a:t>15/02/2023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9E5D4-86DC-4C9E-8F3C-055EACB906B5}" type="slidenum">
              <a:rPr lang="fr-FR" smtClean="0"/>
              <a:t>‹N°›</a:t>
            </a:fld>
            <a:endParaRPr lang="fr-FR"/>
          </a:p>
        </p:txBody>
      </p:sp>
    </p:spTree>
    <p:extLst>
      <p:ext uri="{BB962C8B-B14F-4D97-AF65-F5344CB8AC3E}">
        <p14:creationId xmlns:p14="http://schemas.microsoft.com/office/powerpoint/2010/main" val="47603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6B75F-6B9B-C945-99C5-750095D77E49}" type="datetime3">
              <a:rPr lang="fr-FR" smtClean="0"/>
              <a:t>15.02.23</a:t>
            </a:fld>
            <a:endParaRPr lang="fr-FR"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5FDCD-4848-B64A-BF6E-783FABF99798}" type="slidenum">
              <a:rPr lang="fr-FR" smtClean="0"/>
              <a:t>‹N°›</a:t>
            </a:fld>
            <a:endParaRPr lang="fr-FR"/>
          </a:p>
        </p:txBody>
      </p:sp>
    </p:spTree>
    <p:extLst>
      <p:ext uri="{BB962C8B-B14F-4D97-AF65-F5344CB8AC3E}">
        <p14:creationId xmlns:p14="http://schemas.microsoft.com/office/powerpoint/2010/main" val="1195096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p:txStyles>
    <p:titleStyle>
      <a:lvl1pPr algn="ctr" defTabSz="457200" rtl="0" eaLnBrk="1" latinLnBrk="0" hangingPunct="1">
        <a:spcBef>
          <a:spcPct val="0"/>
        </a:spcBef>
        <a:buNone/>
        <a:defRPr sz="5200" kern="1200">
          <a:solidFill>
            <a:schemeClr val="bg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hyperlink" Target="http://avis-situation-sirene.insee.fr/"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6.png"/><Relationship Id="rId2" Type="http://schemas.openxmlformats.org/officeDocument/2006/relationships/hyperlink" Target="http://www.urssaf.fr/" TargetMode="Externa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www.cleiss.f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cid:image006.png@01D21379.4100FCC0" TargetMode="External"/><Relationship Id="rId7"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hyperlink" Target="mailto:assistance@provigis.com" TargetMode="Externa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fournisseurs@intm.be" TargetMode="External"/><Relationship Id="rId2" Type="http://schemas.openxmlformats.org/officeDocument/2006/relationships/hyperlink" Target="mailto:fournisseurs@intm.fr"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mailto:fournisseurs@intm.m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7470"/>
            <a:ext cx="12192000" cy="545925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6" y="402333"/>
            <a:ext cx="2381614" cy="1346190"/>
          </a:xfrm>
          <a:prstGeom prst="rect">
            <a:avLst/>
          </a:prstGeom>
        </p:spPr>
      </p:pic>
      <p:sp>
        <p:nvSpPr>
          <p:cNvPr id="9" name="ZoneTexte 8"/>
          <p:cNvSpPr txBox="1"/>
          <p:nvPr/>
        </p:nvSpPr>
        <p:spPr>
          <a:xfrm>
            <a:off x="1442413" y="2040308"/>
            <a:ext cx="9499600" cy="1323439"/>
          </a:xfrm>
          <a:prstGeom prst="rect">
            <a:avLst/>
          </a:prstGeom>
          <a:noFill/>
        </p:spPr>
        <p:txBody>
          <a:bodyPr wrap="square" rtlCol="0">
            <a:spAutoFit/>
          </a:bodyPr>
          <a:lstStyle/>
          <a:p>
            <a:pPr algn="ctr"/>
            <a:r>
              <a:rPr lang="fr-FR" sz="4000" b="1" dirty="0">
                <a:solidFill>
                  <a:schemeClr val="bg1"/>
                </a:solidFill>
                <a:latin typeface="Verdana" panose="020B0604030504040204" pitchFamily="34" charset="0"/>
                <a:ea typeface="Verdana" panose="020B0604030504040204" pitchFamily="34" charset="0"/>
                <a:cs typeface="Verdana" panose="020B0604030504040204" pitchFamily="34" charset="0"/>
              </a:rPr>
              <a:t>Guide utilisateurs pour les prestataires du Groupe</a:t>
            </a:r>
          </a:p>
        </p:txBody>
      </p:sp>
      <p:sp>
        <p:nvSpPr>
          <p:cNvPr id="10" name="Rectangle 9"/>
          <p:cNvSpPr/>
          <p:nvPr/>
        </p:nvSpPr>
        <p:spPr>
          <a:xfrm>
            <a:off x="4756050" y="3244334"/>
            <a:ext cx="1866424" cy="646331"/>
          </a:xfrm>
          <a:prstGeom prst="rect">
            <a:avLst/>
          </a:prstGeom>
        </p:spPr>
        <p:txBody>
          <a:bodyPr wrap="square">
            <a:spAutoFit/>
          </a:bodyPr>
          <a:lstStyle/>
          <a:p>
            <a:pPr algn="ctr"/>
            <a:r>
              <a:rPr lang="fr-FR" dirty="0">
                <a:solidFill>
                  <a:srgbClr val="163A7D"/>
                </a:solidFill>
                <a:latin typeface="Tahoma" panose="020B0604030504040204" pitchFamily="34" charset="0"/>
                <a:ea typeface="Tahoma" panose="020B0604030504040204" pitchFamily="34" charset="0"/>
                <a:cs typeface="Tahoma" panose="020B0604030504040204" pitchFamily="34" charset="0"/>
              </a:rPr>
              <a:t>Le Groupe et ses filiales </a:t>
            </a:r>
          </a:p>
        </p:txBody>
      </p:sp>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b="37925"/>
          <a:stretch/>
        </p:blipFill>
        <p:spPr>
          <a:xfrm>
            <a:off x="171881" y="5428534"/>
            <a:ext cx="1740885" cy="648300"/>
          </a:xfrm>
          <a:prstGeom prst="rect">
            <a:avLst/>
          </a:prstGeom>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8864" y="5625815"/>
            <a:ext cx="1265573" cy="632414"/>
          </a:xfrm>
          <a:prstGeom prst="rect">
            <a:avLst/>
          </a:prstGeom>
        </p:spPr>
      </p:pic>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1768" y="5460186"/>
            <a:ext cx="1303455" cy="632414"/>
          </a:xfrm>
          <a:prstGeom prst="rect">
            <a:avLst/>
          </a:prstGeom>
        </p:spPr>
      </p:pic>
      <p:sp>
        <p:nvSpPr>
          <p:cNvPr id="22" name="Espace réservé du texte 2"/>
          <p:cNvSpPr txBox="1">
            <a:spLocks/>
          </p:cNvSpPr>
          <p:nvPr/>
        </p:nvSpPr>
        <p:spPr>
          <a:xfrm rot="10800000" flipV="1">
            <a:off x="2034299" y="5072002"/>
            <a:ext cx="7874000" cy="54177"/>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dirty="0">
                <a:solidFill>
                  <a:srgbClr val="163A7D"/>
                </a:solidFill>
                <a:latin typeface="Tahoma" panose="020B0604030504040204" pitchFamily="34" charset="0"/>
                <a:ea typeface="Tahoma" panose="020B0604030504040204" pitchFamily="34" charset="0"/>
                <a:cs typeface="Tahoma" panose="020B0604030504040204" pitchFamily="34" charset="0"/>
              </a:rPr>
              <a:t>Le Groupe et ses filiales </a:t>
            </a:r>
          </a:p>
          <a:p>
            <a:endParaRPr lang="fr-FR" sz="4800" dirty="0">
              <a:cs typeface="Arial" panose="020B0604020202020204" pitchFamily="34" charset="0"/>
            </a:endParaRPr>
          </a:p>
        </p:txBody>
      </p:sp>
    </p:spTree>
    <p:extLst>
      <p:ext uri="{BB962C8B-B14F-4D97-AF65-F5344CB8AC3E}">
        <p14:creationId xmlns:p14="http://schemas.microsoft.com/office/powerpoint/2010/main" val="231976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
          </p:nvPr>
        </p:nvSpPr>
        <p:spPr>
          <a:xfrm>
            <a:off x="838199" y="1825625"/>
            <a:ext cx="5901267" cy="4833592"/>
          </a:xfrm>
        </p:spPr>
        <p:txBody>
          <a:bodyPr>
            <a:normAutofit fontScale="40000" lnSpcReduction="20000"/>
          </a:bodyPr>
          <a:lstStyle/>
          <a:p>
            <a:endParaRPr lang="fr-FR" sz="3600" dirty="0"/>
          </a:p>
          <a:p>
            <a:pPr marL="0" indent="0">
              <a:buNone/>
            </a:pPr>
            <a:r>
              <a:rPr lang="fr-FR" sz="5000" b="1" u="sng" dirty="0">
                <a:latin typeface="Verdana" panose="020B0604030504040204" pitchFamily="34" charset="0"/>
                <a:ea typeface="Verdana" panose="020B0604030504040204" pitchFamily="34" charset="0"/>
                <a:cs typeface="Verdana" panose="020B0604030504040204" pitchFamily="34" charset="0"/>
              </a:rPr>
              <a:t>Avis de situation au répertoire SIRENE</a:t>
            </a:r>
          </a:p>
          <a:p>
            <a:endParaRPr lang="fr-FR" sz="3600" u="sng" dirty="0"/>
          </a:p>
          <a:p>
            <a:pPr marL="0" indent="0">
              <a:buNone/>
            </a:pPr>
            <a:r>
              <a:rPr lang="fr-FR" sz="3000" dirty="0">
                <a:latin typeface="Verdana" panose="020B0604030504040204" pitchFamily="34" charset="0"/>
                <a:ea typeface="Verdana" panose="020B0604030504040204" pitchFamily="34" charset="0"/>
                <a:cs typeface="Verdana" panose="020B0604030504040204" pitchFamily="34" charset="0"/>
              </a:rPr>
              <a:t>Si votre statut est entrepreneur individuel, profession libérale ou </a:t>
            </a:r>
            <a:r>
              <a:rPr lang="fr-FR" sz="3000" dirty="0" err="1">
                <a:latin typeface="Verdana" panose="020B0604030504040204" pitchFamily="34" charset="0"/>
                <a:ea typeface="Verdana" panose="020B0604030504040204" pitchFamily="34" charset="0"/>
                <a:cs typeface="Verdana" panose="020B0604030504040204" pitchFamily="34" charset="0"/>
              </a:rPr>
              <a:t>auto-entrepreneur</a:t>
            </a:r>
            <a:r>
              <a:rPr lang="fr-FR" sz="3000" dirty="0">
                <a:latin typeface="Verdana" panose="020B0604030504040204" pitchFamily="34" charset="0"/>
                <a:ea typeface="Verdana" panose="020B0604030504040204" pitchFamily="34" charset="0"/>
                <a:cs typeface="Verdana" panose="020B0604030504040204" pitchFamily="34" charset="0"/>
              </a:rPr>
              <a:t>, l’avis de situation au répertoire SIRENE peut-être imprimé sur le site </a:t>
            </a:r>
            <a:r>
              <a:rPr lang="fr-FR" sz="3000" dirty="0">
                <a:latin typeface="Verdana" panose="020B0604030504040204" pitchFamily="34" charset="0"/>
                <a:ea typeface="Verdana" panose="020B0604030504040204" pitchFamily="34" charset="0"/>
                <a:cs typeface="Verdana" panose="020B0604030504040204" pitchFamily="34" charset="0"/>
                <a:hlinkClick r:id="rId2"/>
              </a:rPr>
              <a:t>http://avis-situation-sirene.insee.fr</a:t>
            </a:r>
            <a:endParaRPr lang="fr-FR" sz="3000" dirty="0">
              <a:latin typeface="Verdana" panose="020B0604030504040204" pitchFamily="34" charset="0"/>
              <a:ea typeface="Verdana" panose="020B0604030504040204" pitchFamily="34" charset="0"/>
              <a:cs typeface="Verdana" panose="020B0604030504040204" pitchFamily="34" charset="0"/>
            </a:endParaRPr>
          </a:p>
          <a:p>
            <a:endParaRPr lang="fr-FR" sz="3600" dirty="0"/>
          </a:p>
          <a:p>
            <a:endParaRPr lang="fr-FR" sz="3600" dirty="0"/>
          </a:p>
          <a:p>
            <a:endParaRPr lang="fr-FR" sz="3600" dirty="0"/>
          </a:p>
          <a:p>
            <a:endParaRPr lang="fr-FR" sz="3600" dirty="0"/>
          </a:p>
          <a:p>
            <a:pPr marL="0" indent="0">
              <a:buNone/>
            </a:pPr>
            <a:r>
              <a:rPr lang="fr-FR" dirty="0"/>
              <a:t>		Effectuez la recherche en indiquant votre numéro SIREN</a:t>
            </a:r>
          </a:p>
          <a:p>
            <a:endParaRPr lang="fr-FR" sz="3600" dirty="0"/>
          </a:p>
          <a:p>
            <a:pPr marL="0" indent="0">
              <a:buNone/>
            </a:pPr>
            <a:r>
              <a:rPr lang="fr-FR" sz="3000" dirty="0">
                <a:latin typeface="Verdana" panose="020B0604030504040204" pitchFamily="34" charset="0"/>
                <a:ea typeface="Verdana" panose="020B0604030504040204" pitchFamily="34" charset="0"/>
                <a:cs typeface="Verdana" panose="020B0604030504040204" pitchFamily="34" charset="0"/>
              </a:rPr>
              <a:t>Lorsque vous arrivez sur la page de votre société cliquez sur </a:t>
            </a:r>
          </a:p>
          <a:p>
            <a:endParaRPr lang="fr-FR" sz="3600" dirty="0"/>
          </a:p>
          <a:p>
            <a:endParaRPr lang="fr-FR" sz="3600" dirty="0"/>
          </a:p>
          <a:p>
            <a:endParaRPr lang="fr-FR" sz="3600" dirty="0"/>
          </a:p>
          <a:p>
            <a:pPr marL="0" indent="0">
              <a:buNone/>
            </a:pPr>
            <a:r>
              <a:rPr lang="fr-FR" sz="3000" dirty="0">
                <a:latin typeface="Verdana" panose="020B0604030504040204" pitchFamily="34" charset="0"/>
                <a:ea typeface="Verdana" panose="020B0604030504040204" pitchFamily="34" charset="0"/>
                <a:cs typeface="Verdana" panose="020B0604030504040204" pitchFamily="34" charset="0"/>
              </a:rPr>
              <a:t>Vous pouvez ensuite imprimer cet avis</a:t>
            </a:r>
            <a:r>
              <a:rPr lang="fr-FR" sz="3600" dirty="0"/>
              <a:t>.</a:t>
            </a:r>
          </a:p>
          <a:p>
            <a:endParaRPr lang="fr-FR" sz="2000" dirty="0"/>
          </a:p>
        </p:txBody>
      </p:sp>
      <p:sp>
        <p:nvSpPr>
          <p:cNvPr id="9" name="Rectangle 3"/>
          <p:cNvSpPr>
            <a:spLocks noChangeArrowheads="1"/>
          </p:cNvSpPr>
          <p:nvPr/>
        </p:nvSpPr>
        <p:spPr bwMode="auto">
          <a:xfrm>
            <a:off x="76200" y="831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a:picLocks noChangeAspect="1"/>
          </p:cNvPicPr>
          <p:nvPr/>
        </p:nvPicPr>
        <p:blipFill>
          <a:blip r:embed="rId3"/>
          <a:stretch>
            <a:fillRect/>
          </a:stretch>
        </p:blipFill>
        <p:spPr>
          <a:xfrm>
            <a:off x="2646579" y="5025025"/>
            <a:ext cx="1266667" cy="380952"/>
          </a:xfrm>
          <a:prstGeom prst="rect">
            <a:avLst/>
          </a:prstGeom>
        </p:spPr>
      </p:pic>
      <p:pic>
        <p:nvPicPr>
          <p:cNvPr id="11" name="Image 10"/>
          <p:cNvPicPr>
            <a:picLocks noChangeAspect="1"/>
          </p:cNvPicPr>
          <p:nvPr/>
        </p:nvPicPr>
        <p:blipFill>
          <a:blip r:embed="rId4"/>
          <a:stretch>
            <a:fillRect/>
          </a:stretch>
        </p:blipFill>
        <p:spPr>
          <a:xfrm>
            <a:off x="1061828" y="3517869"/>
            <a:ext cx="1584751" cy="1026761"/>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86" y="402333"/>
            <a:ext cx="1560347" cy="766067"/>
          </a:xfrm>
          <a:prstGeom prst="rect">
            <a:avLst/>
          </a:prstGeom>
        </p:spPr>
      </p:pic>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3095" y="1987826"/>
            <a:ext cx="4735262" cy="4671391"/>
          </a:xfrm>
          <a:prstGeom prst="rect">
            <a:avLst/>
          </a:prstGeom>
        </p:spPr>
      </p:pic>
    </p:spTree>
    <p:extLst>
      <p:ext uri="{BB962C8B-B14F-4D97-AF65-F5344CB8AC3E}">
        <p14:creationId xmlns:p14="http://schemas.microsoft.com/office/powerpoint/2010/main" val="238674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838200" y="1133061"/>
            <a:ext cx="10515600" cy="5043902"/>
          </a:xfrm>
        </p:spPr>
        <p:txBody>
          <a:bodyPr>
            <a:normAutofit/>
          </a:bodyPr>
          <a:lstStyle/>
          <a:p>
            <a:pPr marL="0" indent="0">
              <a:buNone/>
            </a:pPr>
            <a:r>
              <a:rPr lang="fr-FR" sz="2000" b="1" u="sng" dirty="0">
                <a:latin typeface="Verdana" panose="020B0604030504040204" pitchFamily="34" charset="0"/>
                <a:ea typeface="Verdana" panose="020B0604030504040204" pitchFamily="34" charset="0"/>
                <a:cs typeface="Verdana" panose="020B0604030504040204" pitchFamily="34" charset="0"/>
              </a:rPr>
              <a:t>Attestation fiscale</a:t>
            </a:r>
            <a:endParaRPr lang="fr-FR" sz="20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2000" dirty="0"/>
              <a:t> </a:t>
            </a:r>
            <a:r>
              <a:rPr lang="fr-FR" sz="1600" dirty="0">
                <a:latin typeface="Verdana" panose="020B0604030504040204" pitchFamily="34" charset="0"/>
                <a:ea typeface="Verdana" panose="020B0604030504040204" pitchFamily="34" charset="0"/>
                <a:cs typeface="Verdana" panose="020B0604030504040204" pitchFamily="34" charset="0"/>
              </a:rPr>
              <a:t>Vous pouvez télécharger cette attestation directement depuis le site des impôts.</a:t>
            </a:r>
          </a:p>
          <a:p>
            <a:pPr marL="0" indent="0">
              <a:buNone/>
            </a:pPr>
            <a:r>
              <a:rPr lang="fr-FR" sz="1600" dirty="0">
                <a:latin typeface="Verdana" panose="020B0604030504040204" pitchFamily="34" charset="0"/>
                <a:ea typeface="Verdana" panose="020B0604030504040204" pitchFamily="34" charset="0"/>
                <a:cs typeface="Verdana" panose="020B0604030504040204" pitchFamily="34" charset="0"/>
              </a:rPr>
              <a:t> Elle peut également être demandée par téléphone à votre centre des impôts.</a:t>
            </a:r>
          </a:p>
          <a:p>
            <a:pPr marL="0" indent="0">
              <a:buNone/>
            </a:pPr>
            <a:r>
              <a:rPr lang="fr-FR" sz="1600" dirty="0">
                <a:latin typeface="Verdana" panose="020B0604030504040204" pitchFamily="34" charset="0"/>
                <a:ea typeface="Verdana" panose="020B0604030504040204" pitchFamily="34" charset="0"/>
                <a:cs typeface="Verdana" panose="020B0604030504040204" pitchFamily="34" charset="0"/>
              </a:rPr>
              <a:t> Connectez-vous au site </a:t>
            </a:r>
            <a:r>
              <a:rPr lang="fr-FR" sz="1600" u="sng" dirty="0">
                <a:latin typeface="Verdana" panose="020B0604030504040204" pitchFamily="34" charset="0"/>
                <a:ea typeface="Verdana" panose="020B0604030504040204" pitchFamily="34" charset="0"/>
                <a:cs typeface="Verdana" panose="020B0604030504040204" pitchFamily="34" charset="0"/>
              </a:rPr>
              <a:t>www.impôts.gouv.fr</a:t>
            </a:r>
            <a:r>
              <a:rPr lang="fr-FR" sz="1600" dirty="0">
                <a:latin typeface="Verdana" panose="020B0604030504040204" pitchFamily="34" charset="0"/>
                <a:ea typeface="Verdana" panose="020B0604030504040204" pitchFamily="34" charset="0"/>
                <a:cs typeface="Verdana" panose="020B0604030504040204" pitchFamily="34" charset="0"/>
              </a:rPr>
              <a:t> / espace PROFESSIONNELS</a:t>
            </a:r>
          </a:p>
        </p:txBody>
      </p:sp>
      <p:pic>
        <p:nvPicPr>
          <p:cNvPr id="22" name="Image 21"/>
          <p:cNvPicPr>
            <a:picLocks noChangeAspect="1"/>
          </p:cNvPicPr>
          <p:nvPr/>
        </p:nvPicPr>
        <p:blipFill>
          <a:blip r:embed="rId2"/>
          <a:stretch>
            <a:fillRect/>
          </a:stretch>
        </p:blipFill>
        <p:spPr>
          <a:xfrm>
            <a:off x="1108143" y="2732413"/>
            <a:ext cx="8165066" cy="3956253"/>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0160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67" y="114285"/>
            <a:ext cx="1267551" cy="622316"/>
          </a:xfrm>
          <a:prstGeom prst="rect">
            <a:avLst/>
          </a:prstGeom>
        </p:spPr>
      </p:pic>
    </p:spTree>
    <p:extLst>
      <p:ext uri="{BB962C8B-B14F-4D97-AF65-F5344CB8AC3E}">
        <p14:creationId xmlns:p14="http://schemas.microsoft.com/office/powerpoint/2010/main" val="159128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10800000" flipV="1">
            <a:off x="6718113" y="4592258"/>
            <a:ext cx="3281019" cy="1507079"/>
          </a:xfrm>
          <a:prstGeom prst="rect">
            <a:avLst/>
          </a:prstGeom>
        </p:spPr>
        <p:txBody>
          <a:bodyPr wrap="square">
            <a:spAutoFit/>
          </a:bodyPr>
          <a:lstStyle/>
          <a:p>
            <a:pPr algn="ctr">
              <a:lnSpc>
                <a:spcPts val="1000"/>
              </a:lnSpc>
              <a:spcAft>
                <a:spcPts val="0"/>
              </a:spcAft>
            </a:pPr>
            <a:r>
              <a:rPr lang="fr-FR" sz="1200" dirty="0">
                <a:latin typeface="Calibri" panose="020F050202020403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1200" dirty="0">
                <a:latin typeface="Calibri" panose="020F050202020403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ctr">
              <a:lnSpc>
                <a:spcPts val="1300"/>
              </a:lnSpc>
              <a:spcBef>
                <a:spcPts val="95"/>
              </a:spcBef>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p>
          <a:p>
            <a:pPr marR="60960" algn="ctr">
              <a:lnSpc>
                <a:spcPct val="115000"/>
              </a:lnSpc>
              <a:spcBef>
                <a:spcPts val="85"/>
              </a:spcBef>
              <a:spcAft>
                <a:spcPts val="0"/>
              </a:spcAft>
            </a:pPr>
            <a:r>
              <a:rPr lang="fr-FR" sz="1400" dirty="0">
                <a:latin typeface="Verdana" panose="020B0604030504040204" pitchFamily="34" charset="0"/>
                <a:ea typeface="Verdana" panose="020B0604030504040204" pitchFamily="34" charset="0"/>
                <a:cs typeface="Verdana" panose="020B0604030504040204" pitchFamily="34" charset="0"/>
              </a:rPr>
              <a:t>Cli</a:t>
            </a:r>
            <a:r>
              <a:rPr lang="fr-FR" sz="1400" spc="-10" dirty="0">
                <a:latin typeface="Verdana" panose="020B0604030504040204" pitchFamily="34" charset="0"/>
                <a:ea typeface="Verdana" panose="020B0604030504040204" pitchFamily="34" charset="0"/>
                <a:cs typeface="Verdana" panose="020B0604030504040204" pitchFamily="34" charset="0"/>
              </a:rPr>
              <a:t>q</a:t>
            </a:r>
            <a:r>
              <a:rPr lang="fr-FR" sz="1400" spc="-5" dirty="0">
                <a:latin typeface="Verdana" panose="020B0604030504040204" pitchFamily="34" charset="0"/>
                <a:ea typeface="Verdana" panose="020B0604030504040204" pitchFamily="34" charset="0"/>
                <a:cs typeface="Verdana" panose="020B0604030504040204" pitchFamily="34" charset="0"/>
              </a:rPr>
              <a:t>u</a:t>
            </a:r>
            <a:r>
              <a:rPr lang="fr-FR" sz="1400" spc="5" dirty="0">
                <a:latin typeface="Verdana" panose="020B0604030504040204" pitchFamily="34" charset="0"/>
                <a:ea typeface="Verdana" panose="020B0604030504040204" pitchFamily="34" charset="0"/>
                <a:cs typeface="Verdana" panose="020B0604030504040204" pitchFamily="34" charset="0"/>
              </a:rPr>
              <a:t>e</a:t>
            </a:r>
            <a:r>
              <a:rPr lang="fr-FR" sz="1400" dirty="0">
                <a:latin typeface="Verdana" panose="020B0604030504040204" pitchFamily="34" charset="0"/>
                <a:ea typeface="Verdana" panose="020B0604030504040204" pitchFamily="34" charset="0"/>
                <a:cs typeface="Verdana" panose="020B0604030504040204" pitchFamily="34" charset="0"/>
              </a:rPr>
              <a:t>z</a:t>
            </a:r>
            <a:r>
              <a:rPr lang="fr-FR" sz="1400" spc="-10" dirty="0">
                <a:latin typeface="Verdana" panose="020B0604030504040204" pitchFamily="34" charset="0"/>
                <a:ea typeface="Verdana" panose="020B0604030504040204" pitchFamily="34" charset="0"/>
                <a:cs typeface="Verdana" panose="020B0604030504040204" pitchFamily="34" charset="0"/>
              </a:rPr>
              <a:t> </a:t>
            </a:r>
            <a:r>
              <a:rPr lang="fr-FR" sz="1400" i="1" spc="-5" dirty="0">
                <a:latin typeface="Verdana" panose="020B0604030504040204" pitchFamily="34" charset="0"/>
                <a:ea typeface="Verdana" panose="020B0604030504040204" pitchFamily="34" charset="0"/>
                <a:cs typeface="Verdana" panose="020B0604030504040204" pitchFamily="34" charset="0"/>
              </a:rPr>
              <a:t>su</a:t>
            </a:r>
            <a:r>
              <a:rPr lang="fr-FR" sz="1400" i="1" dirty="0">
                <a:latin typeface="Verdana" panose="020B0604030504040204" pitchFamily="34" charset="0"/>
                <a:ea typeface="Verdana" panose="020B0604030504040204" pitchFamily="34" charset="0"/>
                <a:cs typeface="Verdana" panose="020B0604030504040204" pitchFamily="34" charset="0"/>
              </a:rPr>
              <a:t>r</a:t>
            </a:r>
            <a:r>
              <a:rPr lang="fr-FR" sz="1400" i="1" spc="-10" dirty="0">
                <a:latin typeface="Verdana" panose="020B0604030504040204" pitchFamily="34" charset="0"/>
                <a:ea typeface="Verdana" panose="020B0604030504040204" pitchFamily="34" charset="0"/>
                <a:cs typeface="Verdana" panose="020B0604030504040204" pitchFamily="34" charset="0"/>
              </a:rPr>
              <a:t> </a:t>
            </a:r>
            <a:r>
              <a:rPr lang="fr-FR" sz="1400" i="1" spc="-15" dirty="0">
                <a:latin typeface="Verdana" panose="020B0604030504040204" pitchFamily="34" charset="0"/>
                <a:ea typeface="Verdana" panose="020B0604030504040204" pitchFamily="34" charset="0"/>
                <a:cs typeface="Verdana" panose="020B0604030504040204" pitchFamily="34" charset="0"/>
              </a:rPr>
              <a:t>A</a:t>
            </a:r>
            <a:r>
              <a:rPr lang="fr-FR" sz="1400" i="1" spc="-5" dirty="0">
                <a:latin typeface="Verdana" panose="020B0604030504040204" pitchFamily="34" charset="0"/>
                <a:ea typeface="Verdana" panose="020B0604030504040204" pitchFamily="34" charset="0"/>
                <a:cs typeface="Verdana" panose="020B0604030504040204" pitchFamily="34" charset="0"/>
              </a:rPr>
              <a:t>tt</a:t>
            </a:r>
            <a:r>
              <a:rPr lang="fr-FR" sz="1400" i="1" spc="5" dirty="0">
                <a:latin typeface="Verdana" panose="020B0604030504040204" pitchFamily="34" charset="0"/>
                <a:ea typeface="Verdana" panose="020B0604030504040204" pitchFamily="34" charset="0"/>
                <a:cs typeface="Verdana" panose="020B0604030504040204" pitchFamily="34" charset="0"/>
              </a:rPr>
              <a:t>e</a:t>
            </a:r>
            <a:r>
              <a:rPr lang="fr-FR" sz="1400" i="1" dirty="0">
                <a:latin typeface="Verdana" panose="020B0604030504040204" pitchFamily="34" charset="0"/>
                <a:ea typeface="Verdana" panose="020B0604030504040204" pitchFamily="34" charset="0"/>
                <a:cs typeface="Verdana" panose="020B0604030504040204" pitchFamily="34" charset="0"/>
              </a:rPr>
              <a:t>s</a:t>
            </a:r>
            <a:r>
              <a:rPr lang="fr-FR" sz="1400" i="1" spc="-5" dirty="0">
                <a:latin typeface="Verdana" panose="020B0604030504040204" pitchFamily="34" charset="0"/>
                <a:ea typeface="Verdana" panose="020B0604030504040204" pitchFamily="34" charset="0"/>
                <a:cs typeface="Verdana" panose="020B0604030504040204" pitchFamily="34" charset="0"/>
              </a:rPr>
              <a:t>t</a:t>
            </a:r>
            <a:r>
              <a:rPr lang="fr-FR" sz="1400" i="1" dirty="0">
                <a:latin typeface="Verdana" panose="020B0604030504040204" pitchFamily="34" charset="0"/>
                <a:ea typeface="Verdana" panose="020B0604030504040204" pitchFamily="34" charset="0"/>
                <a:cs typeface="Verdana" panose="020B0604030504040204" pitchFamily="34" charset="0"/>
              </a:rPr>
              <a:t>a</a:t>
            </a:r>
            <a:r>
              <a:rPr lang="fr-FR" sz="1400" i="1" spc="-5" dirty="0">
                <a:latin typeface="Verdana" panose="020B0604030504040204" pitchFamily="34" charset="0"/>
                <a:ea typeface="Verdana" panose="020B0604030504040204" pitchFamily="34" charset="0"/>
                <a:cs typeface="Verdana" panose="020B0604030504040204" pitchFamily="34" charset="0"/>
              </a:rPr>
              <a:t>t</a:t>
            </a:r>
            <a:r>
              <a:rPr lang="fr-FR" sz="1400" i="1" dirty="0">
                <a:latin typeface="Verdana" panose="020B0604030504040204" pitchFamily="34" charset="0"/>
                <a:ea typeface="Verdana" panose="020B0604030504040204" pitchFamily="34" charset="0"/>
                <a:cs typeface="Verdana" panose="020B0604030504040204" pitchFamily="34" charset="0"/>
              </a:rPr>
              <a:t>ion </a:t>
            </a:r>
            <a:r>
              <a:rPr lang="fr-FR" sz="1400" i="1" spc="-5" dirty="0">
                <a:latin typeface="Verdana" panose="020B0604030504040204" pitchFamily="34" charset="0"/>
                <a:ea typeface="Verdana" panose="020B0604030504040204" pitchFamily="34" charset="0"/>
                <a:cs typeface="Verdana" panose="020B0604030504040204" pitchFamily="34" charset="0"/>
              </a:rPr>
              <a:t>d</a:t>
            </a:r>
            <a:r>
              <a:rPr lang="fr-FR" sz="1400" i="1" dirty="0">
                <a:latin typeface="Verdana" panose="020B0604030504040204" pitchFamily="34" charset="0"/>
                <a:ea typeface="Verdana" panose="020B0604030504040204" pitchFamily="34" charset="0"/>
                <a:cs typeface="Verdana" panose="020B0604030504040204" pitchFamily="34" charset="0"/>
              </a:rPr>
              <a:t>e</a:t>
            </a:r>
          </a:p>
          <a:p>
            <a:pPr marR="726440" algn="ctr">
              <a:lnSpc>
                <a:spcPts val="1440"/>
              </a:lnSpc>
              <a:spcAft>
                <a:spcPts val="0"/>
              </a:spcAft>
            </a:pPr>
            <a:r>
              <a:rPr lang="fr-FR" sz="1400" i="1" spc="5" dirty="0">
                <a:latin typeface="Verdana" panose="020B0604030504040204" pitchFamily="34" charset="0"/>
                <a:ea typeface="Verdana" panose="020B0604030504040204" pitchFamily="34" charset="0"/>
                <a:cs typeface="Verdana" panose="020B0604030504040204" pitchFamily="34" charset="0"/>
              </a:rPr>
              <a:t>Ré</a:t>
            </a:r>
            <a:r>
              <a:rPr lang="fr-FR" sz="1400" i="1" spc="-5" dirty="0">
                <a:latin typeface="Verdana" panose="020B0604030504040204" pitchFamily="34" charset="0"/>
                <a:ea typeface="Verdana" panose="020B0604030504040204" pitchFamily="34" charset="0"/>
                <a:cs typeface="Verdana" panose="020B0604030504040204" pitchFamily="34" charset="0"/>
              </a:rPr>
              <a:t>gu</a:t>
            </a:r>
            <a:r>
              <a:rPr lang="fr-FR" sz="1400" i="1" dirty="0">
                <a:latin typeface="Verdana" panose="020B0604030504040204" pitchFamily="34" charset="0"/>
                <a:ea typeface="Verdana" panose="020B0604030504040204" pitchFamily="34" charset="0"/>
                <a:cs typeface="Verdana" panose="020B0604030504040204" pitchFamily="34" charset="0"/>
              </a:rPr>
              <a:t>l</a:t>
            </a:r>
            <a:r>
              <a:rPr lang="fr-FR" sz="1400" i="1" spc="-5" dirty="0">
                <a:latin typeface="Verdana" panose="020B0604030504040204" pitchFamily="34" charset="0"/>
                <a:ea typeface="Verdana" panose="020B0604030504040204" pitchFamily="34" charset="0"/>
                <a:cs typeface="Verdana" panose="020B0604030504040204" pitchFamily="34" charset="0"/>
              </a:rPr>
              <a:t>a</a:t>
            </a:r>
            <a:r>
              <a:rPr lang="fr-FR" sz="1400" i="1" dirty="0">
                <a:latin typeface="Verdana" panose="020B0604030504040204" pitchFamily="34" charset="0"/>
                <a:ea typeface="Verdana" panose="020B0604030504040204" pitchFamily="34" charset="0"/>
                <a:cs typeface="Verdana" panose="020B0604030504040204" pitchFamily="34" charset="0"/>
              </a:rPr>
              <a:t>ri</a:t>
            </a:r>
            <a:r>
              <a:rPr lang="fr-FR" sz="1400" i="1" spc="-5" dirty="0">
                <a:latin typeface="Verdana" panose="020B0604030504040204" pitchFamily="34" charset="0"/>
                <a:ea typeface="Verdana" panose="020B0604030504040204" pitchFamily="34" charset="0"/>
                <a:cs typeface="Verdana" panose="020B0604030504040204" pitchFamily="34" charset="0"/>
              </a:rPr>
              <a:t>t</a:t>
            </a:r>
            <a:r>
              <a:rPr lang="fr-FR" sz="1400" i="1" dirty="0">
                <a:latin typeface="Verdana" panose="020B0604030504040204" pitchFamily="34" charset="0"/>
                <a:ea typeface="Verdana" panose="020B0604030504040204" pitchFamily="34" charset="0"/>
                <a:cs typeface="Verdana" panose="020B0604030504040204" pitchFamily="34" charset="0"/>
              </a:rPr>
              <a:t>é</a:t>
            </a:r>
            <a:r>
              <a:rPr lang="fr-FR" sz="1400" i="1" spc="-10" dirty="0">
                <a:latin typeface="Verdana" panose="020B0604030504040204" pitchFamily="34" charset="0"/>
                <a:ea typeface="Verdana" panose="020B0604030504040204" pitchFamily="34" charset="0"/>
                <a:cs typeface="Verdana" panose="020B0604030504040204" pitchFamily="34" charset="0"/>
              </a:rPr>
              <a:t> </a:t>
            </a:r>
            <a:r>
              <a:rPr lang="fr-FR" sz="1400" dirty="0">
                <a:latin typeface="Verdana" panose="020B0604030504040204" pitchFamily="34" charset="0"/>
                <a:ea typeface="Verdana" panose="020B0604030504040204" pitchFamily="34" charset="0"/>
                <a:cs typeface="Verdana" panose="020B0604030504040204" pitchFamily="34" charset="0"/>
              </a:rPr>
              <a:t>f</a:t>
            </a:r>
            <a:r>
              <a:rPr lang="fr-FR" sz="1400" spc="-5" dirty="0">
                <a:latin typeface="Verdana" panose="020B0604030504040204" pitchFamily="34" charset="0"/>
                <a:ea typeface="Verdana" panose="020B0604030504040204" pitchFamily="34" charset="0"/>
                <a:cs typeface="Verdana" panose="020B0604030504040204" pitchFamily="34" charset="0"/>
              </a:rPr>
              <a:t>i</a:t>
            </a:r>
            <a:r>
              <a:rPr lang="fr-FR" sz="1400" dirty="0">
                <a:latin typeface="Verdana" panose="020B0604030504040204" pitchFamily="34" charset="0"/>
                <a:ea typeface="Verdana" panose="020B0604030504040204" pitchFamily="34" charset="0"/>
                <a:cs typeface="Verdana" panose="020B0604030504040204" pitchFamily="34" charset="0"/>
              </a:rPr>
              <a:t>sc</a:t>
            </a:r>
            <a:r>
              <a:rPr lang="fr-FR" sz="1400" spc="-5" dirty="0">
                <a:latin typeface="Verdana" panose="020B0604030504040204" pitchFamily="34" charset="0"/>
                <a:ea typeface="Verdana" panose="020B0604030504040204" pitchFamily="34" charset="0"/>
                <a:cs typeface="Verdana" panose="020B0604030504040204" pitchFamily="34" charset="0"/>
              </a:rPr>
              <a:t>a</a:t>
            </a:r>
            <a:r>
              <a:rPr lang="fr-FR" sz="1400" dirty="0">
                <a:latin typeface="Verdana" panose="020B0604030504040204" pitchFamily="34" charset="0"/>
                <a:ea typeface="Verdana" panose="020B0604030504040204" pitchFamily="34" charset="0"/>
                <a:cs typeface="Verdana" panose="020B0604030504040204" pitchFamily="34" charset="0"/>
              </a:rPr>
              <a:t>le </a:t>
            </a:r>
          </a:p>
          <a:p>
            <a:pPr marR="726440" algn="ctr">
              <a:lnSpc>
                <a:spcPts val="1440"/>
              </a:lnSpc>
              <a:spcAft>
                <a:spcPts val="0"/>
              </a:spcAft>
            </a:pPr>
            <a:endParaRPr lang="fr-FR" sz="1600" dirty="0">
              <a:effectLst/>
              <a:latin typeface="Verdana" panose="020B0604030504040204" pitchFamily="34" charset="0"/>
              <a:ea typeface="Verdana" panose="020B0604030504040204" pitchFamily="34" charset="0"/>
              <a:cs typeface="Verdana" panose="020B0604030504040204" pitchFamily="34" charset="0"/>
            </a:endParaRPr>
          </a:p>
          <a:p>
            <a:pPr marR="726440" algn="ctr">
              <a:lnSpc>
                <a:spcPts val="1440"/>
              </a:lnSpc>
              <a:spcAft>
                <a:spcPts val="0"/>
              </a:spcAft>
            </a:pPr>
            <a:endParaRPr lang="fr-FR" sz="1600" dirty="0">
              <a:latin typeface="Verdana" panose="020B0604030504040204" pitchFamily="34" charset="0"/>
              <a:ea typeface="Verdana" panose="020B0604030504040204" pitchFamily="34" charset="0"/>
              <a:cs typeface="Verdana" panose="020B0604030504040204" pitchFamily="34" charset="0"/>
            </a:endParaRPr>
          </a:p>
          <a:p>
            <a:pPr marR="726440" algn="ctr">
              <a:lnSpc>
                <a:spcPts val="144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Imag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748"/>
            <a:ext cx="12192000" cy="1681018"/>
          </a:xfrm>
          <a:prstGeom prst="rect">
            <a:avLst/>
          </a:prstGeom>
        </p:spPr>
      </p:pic>
      <p:pic>
        <p:nvPicPr>
          <p:cNvPr id="31" name="Imag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86" y="177220"/>
            <a:ext cx="1560347" cy="766067"/>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86" y="1274270"/>
            <a:ext cx="5080261" cy="3239968"/>
          </a:xfrm>
          <a:prstGeom prst="rect">
            <a:avLst/>
          </a:prstGeom>
        </p:spPr>
      </p:pic>
      <p:sp>
        <p:nvSpPr>
          <p:cNvPr id="3" name="ZoneTexte 2"/>
          <p:cNvSpPr txBox="1"/>
          <p:nvPr/>
        </p:nvSpPr>
        <p:spPr>
          <a:xfrm>
            <a:off x="6931735" y="3302837"/>
            <a:ext cx="3295629" cy="646331"/>
          </a:xfrm>
          <a:prstGeom prst="rect">
            <a:avLst/>
          </a:prstGeom>
          <a:noFill/>
        </p:spPr>
        <p:txBody>
          <a:bodyPr wrap="square" rtlCol="0">
            <a:spAutoFit/>
          </a:bodyPr>
          <a:lstStyle/>
          <a:p>
            <a:r>
              <a:rPr lang="fr-FR" dirty="0"/>
              <a:t>Allez dans le menu « Consulter mon compte fiscal</a:t>
            </a:r>
          </a:p>
        </p:txBody>
      </p:sp>
      <p:sp>
        <p:nvSpPr>
          <p:cNvPr id="11" name="Rectangle 10"/>
          <p:cNvSpPr/>
          <p:nvPr/>
        </p:nvSpPr>
        <p:spPr>
          <a:xfrm flipH="1">
            <a:off x="3288142" y="3563097"/>
            <a:ext cx="2228115" cy="3528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H="1">
            <a:off x="5707723" y="3739533"/>
            <a:ext cx="934657" cy="0"/>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Image 33"/>
          <p:cNvPicPr/>
          <p:nvPr/>
        </p:nvPicPr>
        <p:blipFill rotWithShape="1">
          <a:blip r:embed="rId5"/>
          <a:srcRect l="-1320" t="8472" r="65232" b="43240"/>
          <a:stretch/>
        </p:blipFill>
        <p:spPr bwMode="auto">
          <a:xfrm>
            <a:off x="164984" y="5087261"/>
            <a:ext cx="5406887" cy="1770739"/>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3295361" y="6077447"/>
            <a:ext cx="2451286" cy="235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avec flèche 35"/>
          <p:cNvCxnSpPr/>
          <p:nvPr/>
        </p:nvCxnSpPr>
        <p:spPr>
          <a:xfrm flipH="1">
            <a:off x="6029457" y="5622034"/>
            <a:ext cx="688657" cy="437533"/>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02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18852" y="1610139"/>
            <a:ext cx="5168349" cy="2708434"/>
          </a:xfrm>
          <a:prstGeom prst="rect">
            <a:avLst/>
          </a:prstGeom>
        </p:spPr>
        <p:txBody>
          <a:bodyPr wrap="square">
            <a:spAutoFit/>
          </a:bodyPr>
          <a:lstStyle/>
          <a:p>
            <a:endParaRPr lang="fr-FR" sz="1400" dirty="0">
              <a:solidFill>
                <a:srgbClr val="000000"/>
              </a:solidFill>
              <a:latin typeface="Verdana" panose="020B0604030504040204" pitchFamily="34" charset="0"/>
            </a:endParaRPr>
          </a:p>
          <a:p>
            <a:endParaRPr lang="fr-FR" sz="1400" dirty="0">
              <a:solidFill>
                <a:srgbClr val="000000"/>
              </a:solidFill>
              <a:latin typeface="Verdana" panose="020B0604030504040204" pitchFamily="34" charset="0"/>
            </a:endParaRPr>
          </a:p>
          <a:p>
            <a:endParaRPr lang="fr-FR" sz="1400" dirty="0">
              <a:solidFill>
                <a:srgbClr val="000000"/>
              </a:solidFill>
              <a:latin typeface="Verdana" panose="020B0604030504040204" pitchFamily="34" charset="0"/>
            </a:endParaRPr>
          </a:p>
          <a:p>
            <a:endParaRPr lang="fr-FR" sz="1400" dirty="0">
              <a:solidFill>
                <a:srgbClr val="000000"/>
              </a:solidFill>
              <a:latin typeface="Verdana" panose="020B0604030504040204" pitchFamily="34" charset="0"/>
            </a:endParaRPr>
          </a:p>
          <a:p>
            <a:endParaRPr lang="fr-FR" sz="1400" dirty="0">
              <a:solidFill>
                <a:srgbClr val="000000"/>
              </a:solidFill>
              <a:latin typeface="Verdana" panose="020B0604030504040204" pitchFamily="34" charset="0"/>
            </a:endParaRPr>
          </a:p>
          <a:p>
            <a:endParaRPr lang="fr-FR" sz="1400" dirty="0">
              <a:solidFill>
                <a:srgbClr val="000000"/>
              </a:solidFill>
              <a:latin typeface="Verdana" panose="020B0604030504040204" pitchFamily="34" charset="0"/>
            </a:endParaRPr>
          </a:p>
          <a:p>
            <a:endParaRPr lang="fr-FR" sz="1400" dirty="0">
              <a:solidFill>
                <a:srgbClr val="000000"/>
              </a:solidFill>
              <a:latin typeface="Verdana" panose="020B0604030504040204" pitchFamily="34" charset="0"/>
            </a:endParaRPr>
          </a:p>
          <a:p>
            <a:endParaRPr lang="fr-FR" sz="1400" dirty="0">
              <a:solidFill>
                <a:srgbClr val="000000"/>
              </a:solidFill>
              <a:latin typeface="Verdana" panose="020B0604030504040204" pitchFamily="34" charset="0"/>
            </a:endParaRPr>
          </a:p>
          <a:p>
            <a:endParaRPr lang="fr-FR" sz="1400" dirty="0">
              <a:solidFill>
                <a:srgbClr val="000000"/>
              </a:solidFill>
              <a:latin typeface="Verdana" panose="020B0604030504040204" pitchFamily="34" charset="0"/>
            </a:endParaRPr>
          </a:p>
          <a:p>
            <a:endParaRPr lang="fr-FR" sz="1400" dirty="0">
              <a:solidFill>
                <a:srgbClr val="000000"/>
              </a:solidFill>
              <a:latin typeface="Verdana" panose="020B0604030504040204" pitchFamily="34" charset="0"/>
            </a:endParaRPr>
          </a:p>
          <a:p>
            <a:endParaRPr lang="fr-FR" sz="1400" dirty="0">
              <a:solidFill>
                <a:srgbClr val="000000"/>
              </a:solidFill>
              <a:latin typeface="Verdana" panose="020B0604030504040204" pitchFamily="34" charset="0"/>
            </a:endParaRPr>
          </a:p>
          <a:p>
            <a:r>
              <a:rPr lang="fr-FR" sz="1600" dirty="0">
                <a:solidFill>
                  <a:srgbClr val="000000"/>
                </a:solidFill>
                <a:latin typeface="Verdana" panose="020B0604030504040204" pitchFamily="34" charset="0"/>
              </a:rPr>
              <a:t>Vous obtenez l’attestation à nous transmettre</a:t>
            </a:r>
            <a:endParaRPr lang="fr-FR" sz="16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795"/>
            <a:ext cx="12192000" cy="168101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86" y="177220"/>
            <a:ext cx="1560347" cy="766067"/>
          </a:xfrm>
          <a:prstGeom prst="rect">
            <a:avLst/>
          </a:prstGeom>
        </p:spPr>
      </p:pic>
      <p:pic>
        <p:nvPicPr>
          <p:cNvPr id="2" name="Image 1"/>
          <p:cNvPicPr>
            <a:picLocks noChangeAspect="1"/>
          </p:cNvPicPr>
          <p:nvPr/>
        </p:nvPicPr>
        <p:blipFill>
          <a:blip r:embed="rId4"/>
          <a:stretch>
            <a:fillRect/>
          </a:stretch>
        </p:blipFill>
        <p:spPr>
          <a:xfrm>
            <a:off x="967794" y="1374223"/>
            <a:ext cx="4522939" cy="5482359"/>
          </a:xfrm>
          <a:prstGeom prst="rect">
            <a:avLst/>
          </a:prstGeom>
        </p:spPr>
      </p:pic>
    </p:spTree>
    <p:extLst>
      <p:ext uri="{BB962C8B-B14F-4D97-AF65-F5344CB8AC3E}">
        <p14:creationId xmlns:p14="http://schemas.microsoft.com/office/powerpoint/2010/main" val="2880198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91" y="866705"/>
            <a:ext cx="9044609" cy="2215991"/>
          </a:xfrm>
          <a:prstGeom prst="rect">
            <a:avLst/>
          </a:prstGeom>
        </p:spPr>
        <p:txBody>
          <a:bodyPr wrap="square">
            <a:spAutoFit/>
          </a:bodyPr>
          <a:lstStyle/>
          <a:p>
            <a:r>
              <a:rPr lang="fr-FR" sz="2000" b="1" u="sng" dirty="0">
                <a:latin typeface="Verdana" panose="020B0604030504040204" pitchFamily="34" charset="0"/>
                <a:ea typeface="Verdana" panose="020B0604030504040204" pitchFamily="34" charset="0"/>
                <a:cs typeface="Verdana" panose="020B0604030504040204" pitchFamily="34" charset="0"/>
              </a:rPr>
              <a:t>Attestation URSSAF</a:t>
            </a:r>
          </a:p>
          <a:p>
            <a:endParaRPr lang="fr-FR" dirty="0"/>
          </a:p>
          <a:p>
            <a:r>
              <a:rPr lang="fr-FR" sz="1600" dirty="0">
                <a:latin typeface="Verdana" panose="020B0604030504040204" pitchFamily="34" charset="0"/>
                <a:ea typeface="Verdana" panose="020B0604030504040204" pitchFamily="34" charset="0"/>
                <a:cs typeface="Verdana" panose="020B0604030504040204" pitchFamily="34" charset="0"/>
              </a:rPr>
              <a:t>Vous pouvez télécharger cette attestation directement depuis le site de l’URSSAF. Elle peut </a:t>
            </a:r>
          </a:p>
          <a:p>
            <a:r>
              <a:rPr lang="fr-FR" sz="1600" dirty="0">
                <a:latin typeface="Verdana" panose="020B0604030504040204" pitchFamily="34" charset="0"/>
                <a:ea typeface="Verdana" panose="020B0604030504040204" pitchFamily="34" charset="0"/>
                <a:cs typeface="Verdana" panose="020B0604030504040204" pitchFamily="34" charset="0"/>
              </a:rPr>
              <a:t>également être demandée par téléphone à votre centre URSSAF.</a:t>
            </a:r>
          </a:p>
          <a:p>
            <a:r>
              <a:rPr lang="fr-FR" sz="1600" dirty="0">
                <a:latin typeface="Verdana" panose="020B0604030504040204" pitchFamily="34" charset="0"/>
                <a:ea typeface="Verdana" panose="020B0604030504040204" pitchFamily="34" charset="0"/>
                <a:cs typeface="Verdana" panose="020B0604030504040204" pitchFamily="34" charset="0"/>
              </a:rPr>
              <a:t>Connectez vous au site </a:t>
            </a:r>
            <a:r>
              <a:rPr lang="fr-FR" sz="1600" dirty="0">
                <a:latin typeface="Verdana" panose="020B0604030504040204" pitchFamily="34" charset="0"/>
                <a:ea typeface="Verdana" panose="020B0604030504040204" pitchFamily="34" charset="0"/>
                <a:cs typeface="Verdana" panose="020B0604030504040204" pitchFamily="34" charset="0"/>
                <a:hlinkClick r:id="rId2"/>
              </a:rPr>
              <a:t>http://www.urssaf.fr</a:t>
            </a:r>
            <a:endParaRPr lang="fr-FR" sz="1600" dirty="0">
              <a:latin typeface="Verdana" panose="020B0604030504040204" pitchFamily="34" charset="0"/>
              <a:ea typeface="Verdana" panose="020B0604030504040204" pitchFamily="34" charset="0"/>
              <a:cs typeface="Verdana" panose="020B0604030504040204" pitchFamily="34" charset="0"/>
            </a:endParaRPr>
          </a:p>
          <a:p>
            <a:endParaRPr lang="fr-FR" dirty="0"/>
          </a:p>
          <a:p>
            <a:endParaRPr lang="fr-FR" dirty="0"/>
          </a:p>
        </p:txBody>
      </p:sp>
      <p:pic>
        <p:nvPicPr>
          <p:cNvPr id="5" name="Image 4"/>
          <p:cNvPicPr>
            <a:picLocks noChangeAspect="1"/>
          </p:cNvPicPr>
          <p:nvPr/>
        </p:nvPicPr>
        <p:blipFill>
          <a:blip r:embed="rId3"/>
          <a:stretch>
            <a:fillRect/>
          </a:stretch>
        </p:blipFill>
        <p:spPr>
          <a:xfrm>
            <a:off x="2607364" y="2517992"/>
            <a:ext cx="4333461" cy="3409122"/>
          </a:xfrm>
          <a:prstGeom prst="rect">
            <a:avLst/>
          </a:prstGeom>
        </p:spPr>
      </p:pic>
      <p:pic>
        <p:nvPicPr>
          <p:cNvPr id="6" name="Image 5"/>
          <p:cNvPicPr>
            <a:picLocks noChangeAspect="1"/>
          </p:cNvPicPr>
          <p:nvPr/>
        </p:nvPicPr>
        <p:blipFill>
          <a:blip r:embed="rId4"/>
          <a:stretch>
            <a:fillRect/>
          </a:stretch>
        </p:blipFill>
        <p:spPr>
          <a:xfrm>
            <a:off x="369902" y="2706505"/>
            <a:ext cx="3542857" cy="752381"/>
          </a:xfrm>
          <a:prstGeom prst="rect">
            <a:avLst/>
          </a:prstGeom>
        </p:spPr>
      </p:pic>
      <p:pic>
        <p:nvPicPr>
          <p:cNvPr id="7" name="Image 6"/>
          <p:cNvPicPr>
            <a:picLocks noChangeAspect="1"/>
          </p:cNvPicPr>
          <p:nvPr/>
        </p:nvPicPr>
        <p:blipFill>
          <a:blip r:embed="rId5"/>
          <a:stretch>
            <a:fillRect/>
          </a:stretch>
        </p:blipFill>
        <p:spPr>
          <a:xfrm>
            <a:off x="605207" y="3558209"/>
            <a:ext cx="2190476" cy="2866667"/>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939800"/>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386" y="177220"/>
            <a:ext cx="1001401" cy="491647"/>
          </a:xfrm>
          <a:prstGeom prst="rect">
            <a:avLst/>
          </a:prstGeom>
        </p:spPr>
      </p:pic>
    </p:spTree>
    <p:extLst>
      <p:ext uri="{BB962C8B-B14F-4D97-AF65-F5344CB8AC3E}">
        <p14:creationId xmlns:p14="http://schemas.microsoft.com/office/powerpoint/2010/main" val="2708808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8843" y="1550504"/>
            <a:ext cx="5188227" cy="1282148"/>
          </a:xfrm>
          <a:prstGeom prst="rect">
            <a:avLst/>
          </a:prstGeom>
        </p:spPr>
      </p:pic>
      <p:pic>
        <p:nvPicPr>
          <p:cNvPr id="4" name="Image 3"/>
          <p:cNvPicPr>
            <a:picLocks noChangeAspect="1"/>
          </p:cNvPicPr>
          <p:nvPr/>
        </p:nvPicPr>
        <p:blipFill>
          <a:blip r:embed="rId3"/>
          <a:stretch>
            <a:fillRect/>
          </a:stretch>
        </p:blipFill>
        <p:spPr>
          <a:xfrm>
            <a:off x="298174" y="3801861"/>
            <a:ext cx="9358513" cy="1823687"/>
          </a:xfrm>
          <a:prstGeom prst="rect">
            <a:avLst/>
          </a:prstGeom>
        </p:spPr>
      </p:pic>
      <p:sp>
        <p:nvSpPr>
          <p:cNvPr id="5" name="Rectangle 4"/>
          <p:cNvSpPr/>
          <p:nvPr/>
        </p:nvSpPr>
        <p:spPr>
          <a:xfrm>
            <a:off x="5526157" y="2295939"/>
            <a:ext cx="4363277" cy="830997"/>
          </a:xfrm>
          <a:prstGeom prst="rect">
            <a:avLst/>
          </a:prstGeom>
        </p:spPr>
        <p:txBody>
          <a:bodyPr wrap="square">
            <a:spAutoFit/>
          </a:bodyPr>
          <a:lstStyle/>
          <a:p>
            <a:r>
              <a:rPr lang="fr-FR" sz="1600" dirty="0">
                <a:latin typeface="Verdana" panose="020B0604030504040204" pitchFamily="34" charset="0"/>
                <a:ea typeface="Verdana" panose="020B0604030504040204" pitchFamily="34" charset="0"/>
                <a:cs typeface="Verdana" panose="020B0604030504040204" pitchFamily="34" charset="0"/>
              </a:rPr>
              <a:t>Sélectionnez l’attestation de compte à jour ou attestation de vigilance puis validez</a:t>
            </a:r>
          </a:p>
        </p:txBody>
      </p:sp>
      <p:sp>
        <p:nvSpPr>
          <p:cNvPr id="6" name="Rectangle 5"/>
          <p:cNvSpPr/>
          <p:nvPr/>
        </p:nvSpPr>
        <p:spPr>
          <a:xfrm rot="10800000" flipV="1">
            <a:off x="7424530" y="5790259"/>
            <a:ext cx="4015409" cy="830997"/>
          </a:xfrm>
          <a:prstGeom prst="rect">
            <a:avLst/>
          </a:prstGeom>
        </p:spPr>
        <p:txBody>
          <a:bodyPr wrap="square">
            <a:spAutoFit/>
          </a:bodyPr>
          <a:lstStyle/>
          <a:p>
            <a:r>
              <a:rPr lang="fr-FR" sz="1600" dirty="0">
                <a:latin typeface="Verdana" panose="020B0604030504040204" pitchFamily="34" charset="0"/>
                <a:ea typeface="Verdana" panose="020B0604030504040204" pitchFamily="34" charset="0"/>
                <a:cs typeface="Verdana" panose="020B0604030504040204" pitchFamily="34" charset="0"/>
              </a:rPr>
              <a:t>Dans un délai de 24 à 48h, vous</a:t>
            </a:r>
          </a:p>
          <a:p>
            <a:r>
              <a:rPr lang="fr-FR" sz="1600" dirty="0">
                <a:latin typeface="Verdana" panose="020B0604030504040204" pitchFamily="34" charset="0"/>
                <a:ea typeface="Verdana" panose="020B0604030504040204" pitchFamily="34" charset="0"/>
                <a:cs typeface="Verdana" panose="020B0604030504040204" pitchFamily="34" charset="0"/>
              </a:rPr>
              <a:t>pouvez télécharger l’attestation</a:t>
            </a:r>
          </a:p>
          <a:p>
            <a:r>
              <a:rPr lang="fr-FR" sz="1600" dirty="0">
                <a:latin typeface="Verdana" panose="020B0604030504040204" pitchFamily="34" charset="0"/>
                <a:ea typeface="Verdana" panose="020B0604030504040204" pitchFamily="34" charset="0"/>
                <a:cs typeface="Verdana" panose="020B0604030504040204" pitchFamily="34" charset="0"/>
              </a:rPr>
              <a:t>via le menu « Mes attestations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450286"/>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386" y="177220"/>
            <a:ext cx="1560347" cy="766067"/>
          </a:xfrm>
          <a:prstGeom prst="rect">
            <a:avLst/>
          </a:prstGeom>
        </p:spPr>
      </p:pic>
    </p:spTree>
    <p:extLst>
      <p:ext uri="{BB962C8B-B14F-4D97-AF65-F5344CB8AC3E}">
        <p14:creationId xmlns:p14="http://schemas.microsoft.com/office/powerpoint/2010/main" val="407470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387622" y="2017643"/>
            <a:ext cx="5585794" cy="2308324"/>
          </a:xfrm>
          <a:prstGeom prst="rect">
            <a:avLst/>
          </a:prstGeom>
        </p:spPr>
        <p:txBody>
          <a:bodyPr wrap="square">
            <a:spAutoFit/>
          </a:bodyPr>
          <a:lstStyle/>
          <a:p>
            <a:endParaRPr lang="fr-FR" sz="2000" dirty="0"/>
          </a:p>
          <a:p>
            <a:pPr marR="91920"/>
            <a:endParaRPr lang="fr-FR" dirty="0">
              <a:latin typeface="Verdana" panose="020B0604030504040204" pitchFamily="34" charset="0"/>
            </a:endParaRPr>
          </a:p>
          <a:p>
            <a:pPr marR="91920"/>
            <a:endParaRPr lang="fr-FR" dirty="0">
              <a:latin typeface="Verdana" panose="020B0604030504040204" pitchFamily="34" charset="0"/>
            </a:endParaRPr>
          </a:p>
          <a:p>
            <a:pPr marR="91920"/>
            <a:endParaRPr lang="fr-FR" dirty="0">
              <a:latin typeface="Verdana" panose="020B0604030504040204" pitchFamily="34" charset="0"/>
            </a:endParaRPr>
          </a:p>
          <a:p>
            <a:pPr marR="91920"/>
            <a:endParaRPr lang="fr-FR" dirty="0">
              <a:latin typeface="Verdana" panose="020B0604030504040204" pitchFamily="34" charset="0"/>
            </a:endParaRPr>
          </a:p>
          <a:p>
            <a:pPr marR="91920"/>
            <a:endParaRPr lang="fr-FR" dirty="0">
              <a:latin typeface="Verdana" panose="020B0604030504040204" pitchFamily="34" charset="0"/>
            </a:endParaRPr>
          </a:p>
          <a:p>
            <a:pPr marR="91920"/>
            <a:endParaRPr lang="fr-FR" dirty="0">
              <a:latin typeface="Verdana" panose="020B0604030504040204" pitchFamily="34" charset="0"/>
            </a:endParaRPr>
          </a:p>
          <a:p>
            <a:pPr marR="91920"/>
            <a:r>
              <a:rPr lang="fr-FR" sz="1600" dirty="0">
                <a:latin typeface="Verdana" panose="020B0604030504040204" pitchFamily="34" charset="0"/>
              </a:rPr>
              <a:t>Vous obtenez l’attestation à nous transmettre</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86" y="295037"/>
            <a:ext cx="1560347" cy="766067"/>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348" y="1681018"/>
            <a:ext cx="3459480" cy="4899660"/>
          </a:xfrm>
          <a:prstGeom prst="rect">
            <a:avLst/>
          </a:prstGeom>
        </p:spPr>
      </p:pic>
    </p:spTree>
    <p:extLst>
      <p:ext uri="{BB962C8B-B14F-4D97-AF65-F5344CB8AC3E}">
        <p14:creationId xmlns:p14="http://schemas.microsoft.com/office/powerpoint/2010/main" val="184713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903166"/>
          </a:xfrm>
        </p:spPr>
        <p:txBody>
          <a:bodyPr>
            <a:normAutofit/>
          </a:bodyPr>
          <a:lstStyle/>
          <a:p>
            <a:pPr marL="0" indent="0">
              <a:buNone/>
            </a:pPr>
            <a:r>
              <a:rPr lang="fr-FR" b="1" dirty="0">
                <a:latin typeface="Verdana" panose="020B0604030504040204" pitchFamily="34" charset="0"/>
                <a:ea typeface="Verdana" panose="020B0604030504040204" pitchFamily="34" charset="0"/>
                <a:cs typeface="Verdana" panose="020B0604030504040204" pitchFamily="34" charset="0"/>
              </a:rPr>
              <a:t> </a:t>
            </a:r>
            <a:r>
              <a:rPr lang="fr-FR" b="1" u="sng" dirty="0">
                <a:latin typeface="Verdana" panose="020B0604030504040204" pitchFamily="34" charset="0"/>
                <a:ea typeface="Verdana" panose="020B0604030504040204" pitchFamily="34" charset="0"/>
                <a:cs typeface="Verdana" panose="020B0604030504040204" pitchFamily="34" charset="0"/>
              </a:rPr>
              <a:t>Attestation assurance responsabilité civile</a:t>
            </a:r>
          </a:p>
          <a:p>
            <a:pPr marL="228600" lvl="1">
              <a:spcBef>
                <a:spcPts val="1000"/>
              </a:spcBef>
            </a:pPr>
            <a:r>
              <a:rPr lang="en-US" sz="1700" dirty="0" err="1">
                <a:latin typeface="Verdana" panose="020B0604030504040204" pitchFamily="34" charset="0"/>
                <a:ea typeface="Verdana" panose="020B0604030504040204" pitchFamily="34" charset="0"/>
                <a:cs typeface="Verdana" panose="020B0604030504040204" pitchFamily="34" charset="0"/>
              </a:rPr>
              <a:t>L’attestation</a:t>
            </a:r>
            <a:r>
              <a:rPr lang="en-US" sz="1700" dirty="0">
                <a:latin typeface="Verdana" panose="020B0604030504040204" pitchFamily="34" charset="0"/>
                <a:ea typeface="Verdana" panose="020B0604030504040204" pitchFamily="34" charset="0"/>
                <a:cs typeface="Verdana" panose="020B0604030504040204" pitchFamily="34" charset="0"/>
              </a:rPr>
              <a:t> de </a:t>
            </a:r>
            <a:r>
              <a:rPr lang="en-US" sz="1700" dirty="0" err="1">
                <a:latin typeface="Verdana" panose="020B0604030504040204" pitchFamily="34" charset="0"/>
                <a:ea typeface="Verdana" panose="020B0604030504040204" pitchFamily="34" charset="0"/>
                <a:cs typeface="Verdana" panose="020B0604030504040204" pitchFamily="34" charset="0"/>
              </a:rPr>
              <a:t>cotisation</a:t>
            </a:r>
            <a:r>
              <a:rPr lang="en-US" sz="1700" dirty="0">
                <a:latin typeface="Verdana" panose="020B0604030504040204" pitchFamily="34" charset="0"/>
                <a:ea typeface="Verdana" panose="020B0604030504040204" pitchFamily="34" charset="0"/>
                <a:cs typeface="Verdana" panose="020B0604030504040204" pitchFamily="34" charset="0"/>
              </a:rPr>
              <a:t> à </a:t>
            </a:r>
            <a:r>
              <a:rPr lang="en-US" sz="1700" dirty="0" err="1">
                <a:latin typeface="Verdana" panose="020B0604030504040204" pitchFamily="34" charset="0"/>
                <a:ea typeface="Verdana" panose="020B0604030504040204" pitchFamily="34" charset="0"/>
                <a:cs typeface="Verdana" panose="020B0604030504040204" pitchFamily="34" charset="0"/>
              </a:rPr>
              <a:t>une</a:t>
            </a:r>
            <a:r>
              <a:rPr lang="en-US" sz="1700" dirty="0">
                <a:latin typeface="Verdana" panose="020B0604030504040204" pitchFamily="34" charset="0"/>
                <a:ea typeface="Verdana" panose="020B0604030504040204" pitchFamily="34" charset="0"/>
                <a:cs typeface="Verdana" panose="020B0604030504040204" pitchFamily="34" charset="0"/>
              </a:rPr>
              <a:t> RCP </a:t>
            </a:r>
            <a:r>
              <a:rPr lang="en-US" sz="1700" dirty="0" err="1">
                <a:latin typeface="Verdana" panose="020B0604030504040204" pitchFamily="34" charset="0"/>
                <a:ea typeface="Verdana" panose="020B0604030504040204" pitchFamily="34" charset="0"/>
                <a:cs typeface="Verdana" panose="020B0604030504040204" pitchFamily="34" charset="0"/>
              </a:rPr>
              <a:t>doit</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être</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fournie</a:t>
            </a:r>
            <a:r>
              <a:rPr lang="en-US" sz="1700" dirty="0">
                <a:latin typeface="Verdana" panose="020B0604030504040204" pitchFamily="34" charset="0"/>
                <a:ea typeface="Verdana" panose="020B0604030504040204" pitchFamily="34" charset="0"/>
                <a:cs typeface="Verdana" panose="020B0604030504040204" pitchFamily="34" charset="0"/>
              </a:rPr>
              <a:t> à </a:t>
            </a:r>
            <a:r>
              <a:rPr lang="en-US" sz="1700" dirty="0" err="1">
                <a:latin typeface="Verdana" panose="020B0604030504040204" pitchFamily="34" charset="0"/>
                <a:ea typeface="Verdana" panose="020B0604030504040204" pitchFamily="34" charset="0"/>
                <a:cs typeface="Verdana" panose="020B0604030504040204" pitchFamily="34" charset="0"/>
              </a:rPr>
              <a:t>chaque</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renouvellement</a:t>
            </a:r>
            <a:r>
              <a:rPr lang="en-US" sz="1700" dirty="0">
                <a:latin typeface="Verdana" panose="020B0604030504040204" pitchFamily="34" charset="0"/>
                <a:ea typeface="Verdana" panose="020B0604030504040204" pitchFamily="34" charset="0"/>
                <a:cs typeface="Verdana" panose="020B0604030504040204" pitchFamily="34" charset="0"/>
              </a:rPr>
              <a:t> de </a:t>
            </a:r>
            <a:r>
              <a:rPr lang="en-US" sz="1700" dirty="0" err="1">
                <a:latin typeface="Verdana" panose="020B0604030504040204" pitchFamily="34" charset="0"/>
                <a:ea typeface="Verdana" panose="020B0604030504040204" pitchFamily="34" charset="0"/>
                <a:cs typeface="Verdana" panose="020B0604030504040204" pitchFamily="34" charset="0"/>
              </a:rPr>
              <a:t>votre</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contrat</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auprès</a:t>
            </a:r>
            <a:r>
              <a:rPr lang="en-US" sz="1700" dirty="0">
                <a:latin typeface="Verdana" panose="020B0604030504040204" pitchFamily="34" charset="0"/>
                <a:ea typeface="Verdana" panose="020B0604030504040204" pitchFamily="34" charset="0"/>
                <a:cs typeface="Verdana" panose="020B0604030504040204" pitchFamily="34" charset="0"/>
              </a:rPr>
              <a:t> de </a:t>
            </a:r>
            <a:r>
              <a:rPr lang="en-US" sz="1700" dirty="0" err="1">
                <a:latin typeface="Verdana" panose="020B0604030504040204" pitchFamily="34" charset="0"/>
                <a:ea typeface="Verdana" panose="020B0604030504040204" pitchFamily="34" charset="0"/>
                <a:cs typeface="Verdana" panose="020B0604030504040204" pitchFamily="34" charset="0"/>
              </a:rPr>
              <a:t>votre</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assureur</a:t>
            </a:r>
            <a:r>
              <a:rPr lang="en-US" sz="1700" dirty="0">
                <a:latin typeface="Verdana" panose="020B0604030504040204" pitchFamily="34" charset="0"/>
                <a:ea typeface="Verdana" panose="020B0604030504040204" pitchFamily="34" charset="0"/>
                <a:cs typeface="Verdana" panose="020B0604030504040204" pitchFamily="34" charset="0"/>
              </a:rPr>
              <a:t>. Un </a:t>
            </a:r>
            <a:r>
              <a:rPr lang="en-US" sz="1700" dirty="0" err="1">
                <a:latin typeface="Verdana" panose="020B0604030504040204" pitchFamily="34" charset="0"/>
                <a:ea typeface="Verdana" panose="020B0604030504040204" pitchFamily="34" charset="0"/>
                <a:cs typeface="Verdana" panose="020B0604030504040204" pitchFamily="34" charset="0"/>
              </a:rPr>
              <a:t>modèle</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est</a:t>
            </a:r>
            <a:r>
              <a:rPr lang="en-US" sz="1700" dirty="0">
                <a:latin typeface="Verdana" panose="020B0604030504040204" pitchFamily="34" charset="0"/>
                <a:ea typeface="Verdana" panose="020B0604030504040204" pitchFamily="34" charset="0"/>
                <a:cs typeface="Verdana" panose="020B0604030504040204" pitchFamily="34" charset="0"/>
              </a:rPr>
              <a:t> joint à </a:t>
            </a:r>
            <a:r>
              <a:rPr lang="en-US" sz="1700" dirty="0" err="1">
                <a:latin typeface="Verdana" panose="020B0604030504040204" pitchFamily="34" charset="0"/>
                <a:ea typeface="Verdana" panose="020B0604030504040204" pitchFamily="34" charset="0"/>
                <a:cs typeface="Verdana" panose="020B0604030504040204" pitchFamily="34" charset="0"/>
              </a:rPr>
              <a:t>titre</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dirty="0" err="1">
                <a:latin typeface="Verdana" panose="020B0604030504040204" pitchFamily="34" charset="0"/>
                <a:ea typeface="Verdana" panose="020B0604030504040204" pitchFamily="34" charset="0"/>
                <a:cs typeface="Verdana" panose="020B0604030504040204" pitchFamily="34" charset="0"/>
              </a:rPr>
              <a:t>d’exemple</a:t>
            </a:r>
            <a:r>
              <a:rPr lang="en-US" sz="1700" dirty="0">
                <a:latin typeface="Verdana" panose="020B0604030504040204" pitchFamily="34" charset="0"/>
                <a:ea typeface="Verdana" panose="020B0604030504040204" pitchFamily="34" charset="0"/>
                <a:cs typeface="Verdana" panose="020B0604030504040204" pitchFamily="34" charset="0"/>
              </a:rPr>
              <a:t>.</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86" y="295037"/>
            <a:ext cx="1560347" cy="766067"/>
          </a:xfrm>
          <a:prstGeom prst="rect">
            <a:avLst/>
          </a:prstGeom>
        </p:spPr>
      </p:pic>
      <p:pic>
        <p:nvPicPr>
          <p:cNvPr id="19" name="Image 18"/>
          <p:cNvPicPr>
            <a:picLocks noChangeAspect="1"/>
          </p:cNvPicPr>
          <p:nvPr/>
        </p:nvPicPr>
        <p:blipFill>
          <a:blip r:embed="rId4"/>
          <a:stretch>
            <a:fillRect/>
          </a:stretch>
        </p:blipFill>
        <p:spPr>
          <a:xfrm>
            <a:off x="2370802" y="3101009"/>
            <a:ext cx="2888757" cy="3339548"/>
          </a:xfrm>
          <a:prstGeom prst="rect">
            <a:avLst/>
          </a:prstGeom>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5403" y="2998855"/>
            <a:ext cx="2951162" cy="3441702"/>
          </a:xfrm>
          <a:prstGeom prst="rect">
            <a:avLst/>
          </a:prstGeom>
        </p:spPr>
      </p:pic>
    </p:spTree>
    <p:extLst>
      <p:ext uri="{BB962C8B-B14F-4D97-AF65-F5344CB8AC3E}">
        <p14:creationId xmlns:p14="http://schemas.microsoft.com/office/powerpoint/2010/main" val="216551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6347" y="1825625"/>
            <a:ext cx="11251095" cy="4351338"/>
          </a:xfrm>
        </p:spPr>
        <p:txBody>
          <a:bodyPr/>
          <a:lstStyle/>
          <a:p>
            <a:pPr marL="0" indent="0">
              <a:buNone/>
            </a:pPr>
            <a:r>
              <a:rPr lang="fr-FR" b="1" dirty="0">
                <a:latin typeface="Verdana" panose="020B0604030504040204" pitchFamily="34" charset="0"/>
                <a:ea typeface="Verdana" panose="020B0604030504040204" pitchFamily="34" charset="0"/>
                <a:cs typeface="Verdana" panose="020B0604030504040204" pitchFamily="34" charset="0"/>
              </a:rPr>
              <a:t> </a:t>
            </a:r>
            <a:r>
              <a:rPr lang="fr-FR" b="1" u="sng" dirty="0">
                <a:latin typeface="Verdana" panose="020B0604030504040204" pitchFamily="34" charset="0"/>
                <a:ea typeface="Verdana" panose="020B0604030504040204" pitchFamily="34" charset="0"/>
                <a:cs typeface="Verdana" panose="020B0604030504040204" pitchFamily="34" charset="0"/>
              </a:rPr>
              <a:t>Attestation de main d’œuvre dite LNTE</a:t>
            </a:r>
          </a:p>
          <a:p>
            <a:pPr algn="just"/>
            <a:r>
              <a:rPr lang="fr-FR" sz="1600" dirty="0">
                <a:latin typeface="Verdana" panose="020B0604030504040204" pitchFamily="34" charset="0"/>
                <a:ea typeface="Verdana" panose="020B0604030504040204" pitchFamily="34" charset="0"/>
                <a:cs typeface="Verdana" panose="020B0604030504040204" pitchFamily="34" charset="0"/>
              </a:rPr>
              <a:t>Un  courrier sur entête de votre société doit être rédigée, signée puis tamponnée : Attestant que les salariés de nationalité étrangère figurant sur la liste nominative ci-dessous sont autorisés à exercer une activité professionnelle en France au regard de la législation et de l’ensemble des règles applicables pour l’entrée, le séjour et le travail en France.  </a:t>
            </a:r>
          </a:p>
          <a:p>
            <a:endParaRPr lang="fr-FR" dirty="0"/>
          </a:p>
          <a:p>
            <a:endParaRPr lang="fr-FR" dirty="0"/>
          </a:p>
          <a:p>
            <a:endParaRPr lang="fr-FR" dirty="0"/>
          </a:p>
          <a:p>
            <a:endParaRPr lang="fr-FR" dirty="0"/>
          </a:p>
          <a:p>
            <a:r>
              <a:rPr lang="fr-FR" sz="1600" dirty="0">
                <a:latin typeface="Verdana" panose="020B0604030504040204" pitchFamily="34" charset="0"/>
                <a:ea typeface="Verdana" panose="020B0604030504040204" pitchFamily="34" charset="0"/>
                <a:cs typeface="Verdana" panose="020B0604030504040204" pitchFamily="34" charset="0"/>
              </a:rPr>
              <a:t>Cette attestation doit être renouvelée tous les 6 mois.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86" y="295037"/>
            <a:ext cx="1560347" cy="766067"/>
          </a:xfrm>
          <a:prstGeom prst="rect">
            <a:avLst/>
          </a:prstGeom>
        </p:spPr>
      </p:pic>
      <p:graphicFrame>
        <p:nvGraphicFramePr>
          <p:cNvPr id="7" name="Tableau 6"/>
          <p:cNvGraphicFramePr>
            <a:graphicFrameLocks noGrp="1"/>
          </p:cNvGraphicFramePr>
          <p:nvPr/>
        </p:nvGraphicFramePr>
        <p:xfrm>
          <a:off x="1562100" y="3445669"/>
          <a:ext cx="9067800" cy="1111250"/>
        </p:xfrm>
        <a:graphic>
          <a:graphicData uri="http://schemas.openxmlformats.org/drawingml/2006/table">
            <a:tbl>
              <a:tblPr>
                <a:tableStyleId>{5C22544A-7EE6-4342-B048-85BDC9FD1C3A}</a:tableStyleId>
              </a:tblPr>
              <a:tblGrid>
                <a:gridCol w="1485900">
                  <a:extLst>
                    <a:ext uri="{9D8B030D-6E8A-4147-A177-3AD203B41FA5}">
                      <a16:colId xmlns:a16="http://schemas.microsoft.com/office/drawing/2014/main" val="103010273"/>
                    </a:ext>
                  </a:extLst>
                </a:gridCol>
                <a:gridCol w="1257300">
                  <a:extLst>
                    <a:ext uri="{9D8B030D-6E8A-4147-A177-3AD203B41FA5}">
                      <a16:colId xmlns:a16="http://schemas.microsoft.com/office/drawing/2014/main" val="2137520209"/>
                    </a:ext>
                  </a:extLst>
                </a:gridCol>
                <a:gridCol w="1066800">
                  <a:extLst>
                    <a:ext uri="{9D8B030D-6E8A-4147-A177-3AD203B41FA5}">
                      <a16:colId xmlns:a16="http://schemas.microsoft.com/office/drawing/2014/main" val="2431588753"/>
                    </a:ext>
                  </a:extLst>
                </a:gridCol>
                <a:gridCol w="876300">
                  <a:extLst>
                    <a:ext uri="{9D8B030D-6E8A-4147-A177-3AD203B41FA5}">
                      <a16:colId xmlns:a16="http://schemas.microsoft.com/office/drawing/2014/main" val="3922935864"/>
                    </a:ext>
                  </a:extLst>
                </a:gridCol>
                <a:gridCol w="990600">
                  <a:extLst>
                    <a:ext uri="{9D8B030D-6E8A-4147-A177-3AD203B41FA5}">
                      <a16:colId xmlns:a16="http://schemas.microsoft.com/office/drawing/2014/main" val="373282867"/>
                    </a:ext>
                  </a:extLst>
                </a:gridCol>
                <a:gridCol w="1054100">
                  <a:extLst>
                    <a:ext uri="{9D8B030D-6E8A-4147-A177-3AD203B41FA5}">
                      <a16:colId xmlns:a16="http://schemas.microsoft.com/office/drawing/2014/main" val="1187478124"/>
                    </a:ext>
                  </a:extLst>
                </a:gridCol>
                <a:gridCol w="2336800">
                  <a:extLst>
                    <a:ext uri="{9D8B030D-6E8A-4147-A177-3AD203B41FA5}">
                      <a16:colId xmlns:a16="http://schemas.microsoft.com/office/drawing/2014/main" val="2880726056"/>
                    </a:ext>
                  </a:extLst>
                </a:gridCol>
              </a:tblGrid>
              <a:tr h="552450">
                <a:tc>
                  <a:txBody>
                    <a:bodyPr/>
                    <a:lstStyle/>
                    <a:p>
                      <a:pPr algn="ctr" fontAlgn="ctr"/>
                      <a:r>
                        <a:rPr lang="fr-FR" sz="1100" u="none" strike="noStrike">
                          <a:effectLst/>
                        </a:rPr>
                        <a:t>Nom</a:t>
                      </a:r>
                      <a:endParaRPr lang="fr-FR"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fontAlgn="ctr"/>
                      <a:r>
                        <a:rPr lang="fr-FR" sz="1100" u="none" strike="noStrike">
                          <a:effectLst/>
                        </a:rPr>
                        <a:t>Prénom</a:t>
                      </a:r>
                      <a:endParaRPr lang="fr-FR"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fontAlgn="ctr"/>
                      <a:r>
                        <a:rPr lang="fr-FR" sz="1100" u="none" strike="noStrike">
                          <a:effectLst/>
                        </a:rPr>
                        <a:t>Date d'embauche société</a:t>
                      </a:r>
                      <a:endParaRPr lang="fr-FR"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fontAlgn="ctr"/>
                      <a:r>
                        <a:rPr lang="fr-FR" sz="1100" u="none" strike="noStrike">
                          <a:effectLst/>
                        </a:rPr>
                        <a:t>Nationalité</a:t>
                      </a:r>
                      <a:endParaRPr lang="fr-FR"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fontAlgn="ctr"/>
                      <a:r>
                        <a:rPr lang="fr-FR" sz="1100" u="none" strike="noStrike">
                          <a:effectLst/>
                        </a:rPr>
                        <a:t>N  de carte de séjour/travail</a:t>
                      </a:r>
                      <a:endParaRPr lang="fr-FR"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fontAlgn="ctr"/>
                      <a:r>
                        <a:rPr lang="fr-FR" sz="1100" u="none" strike="noStrike">
                          <a:effectLst/>
                        </a:rPr>
                        <a:t>Date d'expiration carte de séjour</a:t>
                      </a:r>
                      <a:endParaRPr lang="fr-FR"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fontAlgn="ctr"/>
                      <a:r>
                        <a:rPr lang="fr-FR" sz="1100" u="none" strike="noStrike">
                          <a:effectLst/>
                        </a:rPr>
                        <a:t>Type du titre de sejour</a:t>
                      </a:r>
                      <a:endParaRPr lang="fr-FR" sz="1100" b="1" i="0" u="none" strike="noStrike">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23320648"/>
                  </a:ext>
                </a:extLst>
              </a:tr>
              <a:tr h="184150">
                <a:tc>
                  <a:txBody>
                    <a:bodyPr/>
                    <a:lstStyle/>
                    <a:p>
                      <a:pPr algn="l" fontAlgn="b"/>
                      <a:r>
                        <a:rPr lang="fr-FR" sz="1100" u="none" strike="noStrike">
                          <a:effectLst/>
                        </a:rPr>
                        <a:t>   DOE</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100" u="none" strike="noStrike">
                          <a:effectLst/>
                        </a:rPr>
                        <a:t>  John</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01/07/2013</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Américain</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9915080457</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18/11/2016</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CS temporaire salarié</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1584664"/>
                  </a:ext>
                </a:extLst>
              </a:tr>
              <a:tr h="184150">
                <a:tc>
                  <a:txBody>
                    <a:bodyPr/>
                    <a:lstStyle/>
                    <a:p>
                      <a:pPr algn="l" fontAlgn="b"/>
                      <a:r>
                        <a:rPr lang="fr-FR" sz="1100" u="none" strike="noStrike">
                          <a:effectLst/>
                        </a:rPr>
                        <a:t>   HAMZA</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100" u="none" strike="noStrike">
                          <a:effectLst/>
                        </a:rPr>
                        <a:t>  Mohamed</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01/08/2015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Marocaine</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5903131473</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28/02/2022</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Carte de résident</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44305"/>
                  </a:ext>
                </a:extLst>
              </a:tr>
              <a:tr h="190500">
                <a:tc>
                  <a:txBody>
                    <a:bodyPr/>
                    <a:lstStyle/>
                    <a:p>
                      <a:pPr algn="l" fontAlgn="b"/>
                      <a:r>
                        <a:rPr lang="fr-FR" sz="1100" u="none" strike="noStrike">
                          <a:effectLst/>
                        </a:rPr>
                        <a:t>   XING</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100" u="none" strike="noStrike">
                          <a:effectLst/>
                        </a:rPr>
                        <a:t>  Chan</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01/04/2014</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Chinois</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a:effectLst/>
                        </a:rPr>
                        <a:t>5402073791</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03/12/2018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100" u="none" strike="noStrike" dirty="0">
                          <a:effectLst/>
                        </a:rPr>
                        <a:t>Carte de résident</a:t>
                      </a:r>
                      <a:endParaRPr lang="fr-FR"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96623073"/>
                  </a:ext>
                </a:extLst>
              </a:tr>
            </a:tbl>
          </a:graphicData>
        </a:graphic>
      </p:graphicFrame>
    </p:spTree>
    <p:extLst>
      <p:ext uri="{BB962C8B-B14F-4D97-AF65-F5344CB8AC3E}">
        <p14:creationId xmlns:p14="http://schemas.microsoft.com/office/powerpoint/2010/main" val="236831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4AA99-134C-47D1-B363-8EE6E42324CD}"/>
              </a:ext>
            </a:extLst>
          </p:cNvPr>
          <p:cNvSpPr>
            <a:spLocks noGrp="1"/>
          </p:cNvSpPr>
          <p:nvPr>
            <p:ph type="title"/>
          </p:nvPr>
        </p:nvSpPr>
        <p:spPr/>
        <p:txBody>
          <a:bodyPr/>
          <a:lstStyle/>
          <a:p>
            <a:pPr algn="l"/>
            <a:r>
              <a:rPr lang="fr-FR" dirty="0"/>
              <a:t>Chapitre 1 - Bis</a:t>
            </a:r>
          </a:p>
        </p:txBody>
      </p:sp>
      <p:sp>
        <p:nvSpPr>
          <p:cNvPr id="3" name="Espace réservé du contenu 2">
            <a:extLst>
              <a:ext uri="{FF2B5EF4-FFF2-40B4-BE49-F238E27FC236}">
                <a16:creationId xmlns:a16="http://schemas.microsoft.com/office/drawing/2014/main" id="{97AA97D1-151B-4E35-83D8-15BDF8A73D58}"/>
              </a:ext>
            </a:extLst>
          </p:cNvPr>
          <p:cNvSpPr>
            <a:spLocks noGrp="1"/>
          </p:cNvSpPr>
          <p:nvPr>
            <p:ph idx="1"/>
          </p:nvPr>
        </p:nvSpPr>
        <p:spPr/>
        <p:txBody>
          <a:bodyPr/>
          <a:lstStyle/>
          <a:p>
            <a:r>
              <a:rPr lang="fr-FR" sz="2800" dirty="0"/>
              <a:t>Documents à fournir pour les sociétés étrangères</a:t>
            </a:r>
          </a:p>
          <a:p>
            <a:endParaRPr lang="fr-FR" dirty="0"/>
          </a:p>
        </p:txBody>
      </p:sp>
      <p:pic>
        <p:nvPicPr>
          <p:cNvPr id="4" name="Image 3">
            <a:extLst>
              <a:ext uri="{FF2B5EF4-FFF2-40B4-BE49-F238E27FC236}">
                <a16:creationId xmlns:a16="http://schemas.microsoft.com/office/drawing/2014/main" id="{F14B55F8-D962-45E6-8AA4-A86D12BD9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00" y="271271"/>
            <a:ext cx="1603318" cy="803996"/>
          </a:xfrm>
          <a:prstGeom prst="rect">
            <a:avLst/>
          </a:prstGeom>
        </p:spPr>
      </p:pic>
    </p:spTree>
    <p:extLst>
      <p:ext uri="{BB962C8B-B14F-4D97-AF65-F5344CB8AC3E}">
        <p14:creationId xmlns:p14="http://schemas.microsoft.com/office/powerpoint/2010/main" val="384079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 y="-147355"/>
            <a:ext cx="12192000" cy="722954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6" y="402333"/>
            <a:ext cx="2381614" cy="1346190"/>
          </a:xfrm>
          <a:prstGeom prst="rect">
            <a:avLst/>
          </a:prstGeom>
        </p:spPr>
      </p:pic>
      <p:sp>
        <p:nvSpPr>
          <p:cNvPr id="9" name="ZoneTexte 8"/>
          <p:cNvSpPr txBox="1"/>
          <p:nvPr/>
        </p:nvSpPr>
        <p:spPr>
          <a:xfrm>
            <a:off x="1346199" y="2143980"/>
            <a:ext cx="9499600" cy="707886"/>
          </a:xfrm>
          <a:prstGeom prst="rect">
            <a:avLst/>
          </a:prstGeom>
          <a:noFill/>
        </p:spPr>
        <p:txBody>
          <a:bodyPr wrap="square" rtlCol="0">
            <a:spAutoFit/>
          </a:bodyPr>
          <a:lstStyle/>
          <a:p>
            <a:pPr algn="ctr"/>
            <a:r>
              <a:rPr lang="fr-FR" sz="4000" dirty="0">
                <a:solidFill>
                  <a:schemeClr val="bg1"/>
                </a:solidFill>
              </a:rPr>
              <a:t> </a:t>
            </a:r>
            <a:endParaRPr lang="fr-FR"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756050" y="3244334"/>
            <a:ext cx="1866424" cy="646331"/>
          </a:xfrm>
          <a:prstGeom prst="rect">
            <a:avLst/>
          </a:prstGeom>
        </p:spPr>
        <p:txBody>
          <a:bodyPr wrap="square">
            <a:spAutoFit/>
          </a:bodyPr>
          <a:lstStyle/>
          <a:p>
            <a:pPr algn="ctr"/>
            <a:r>
              <a:rPr lang="fr-FR" dirty="0">
                <a:solidFill>
                  <a:srgbClr val="163A7D"/>
                </a:solidFill>
                <a:latin typeface="Tahoma" panose="020B0604030504040204" pitchFamily="34" charset="0"/>
                <a:ea typeface="Tahoma" panose="020B0604030504040204" pitchFamily="34" charset="0"/>
                <a:cs typeface="Tahoma" panose="020B0604030504040204" pitchFamily="34" charset="0"/>
              </a:rPr>
              <a:t>Le Groupe et ses filiales </a:t>
            </a:r>
          </a:p>
        </p:txBody>
      </p:sp>
      <p:sp>
        <p:nvSpPr>
          <p:cNvPr id="19" name="Sous-titre 12"/>
          <p:cNvSpPr>
            <a:spLocks noGrp="1"/>
          </p:cNvSpPr>
          <p:nvPr>
            <p:ph type="subTitle" idx="1"/>
          </p:nvPr>
        </p:nvSpPr>
        <p:spPr>
          <a:xfrm>
            <a:off x="357809" y="1952625"/>
            <a:ext cx="11430000" cy="4219575"/>
          </a:xfrm>
        </p:spPr>
        <p:txBody>
          <a:bodyPr>
            <a:normAutofit/>
          </a:bodyPr>
          <a:lstStyle/>
          <a:p>
            <a:r>
              <a:rPr lang="fr-FR" sz="3200" dirty="0">
                <a:solidFill>
                  <a:schemeClr val="bg1"/>
                </a:solidFill>
              </a:rPr>
              <a:t>Nouveautés 2021 </a:t>
            </a:r>
          </a:p>
          <a:p>
            <a:endParaRPr lang="fr-FR" sz="1600" dirty="0">
              <a:solidFill>
                <a:schemeClr val="bg1"/>
              </a:solidFill>
            </a:endParaRPr>
          </a:p>
          <a:p>
            <a:endParaRPr lang="fr-FR" sz="1600" dirty="0">
              <a:solidFill>
                <a:schemeClr val="bg1"/>
              </a:solidFill>
            </a:endParaRPr>
          </a:p>
          <a:p>
            <a:r>
              <a:rPr lang="fr-FR" sz="1600" dirty="0">
                <a:solidFill>
                  <a:srgbClr val="FFFF00"/>
                </a:solidFill>
              </a:rPr>
              <a:t>Le Groupe INTM met en place une plateforme automatisée « e-</a:t>
            </a:r>
            <a:r>
              <a:rPr lang="fr-FR" sz="1600" dirty="0" err="1">
                <a:solidFill>
                  <a:srgbClr val="FFFF00"/>
                </a:solidFill>
              </a:rPr>
              <a:t>fakto</a:t>
            </a:r>
            <a:r>
              <a:rPr lang="fr-FR" sz="1600" dirty="0">
                <a:solidFill>
                  <a:srgbClr val="FFFF00"/>
                </a:solidFill>
              </a:rPr>
              <a:t> » du dépôt des factures pour l’ensemble de ces fournisseurs.</a:t>
            </a:r>
          </a:p>
          <a:p>
            <a:endParaRPr lang="fr-FR" sz="1600" dirty="0">
              <a:solidFill>
                <a:srgbClr val="FFFF00"/>
              </a:solidFill>
            </a:endParaRPr>
          </a:p>
          <a:p>
            <a:r>
              <a:rPr lang="fr-FR" sz="1600" dirty="0">
                <a:solidFill>
                  <a:schemeClr val="bg1"/>
                </a:solidFill>
              </a:rPr>
              <a:t>L’ensemble des documents administratifs à fournir reste externalisé auprès de la société PROVIGIS</a:t>
            </a:r>
          </a:p>
          <a:p>
            <a:endParaRPr lang="fr-FR" sz="1600" dirty="0">
              <a:solidFill>
                <a:schemeClr val="bg1"/>
              </a:solidFill>
            </a:endParaRPr>
          </a:p>
          <a:p>
            <a:r>
              <a:rPr lang="fr-FR" sz="1600" dirty="0">
                <a:solidFill>
                  <a:schemeClr val="bg1"/>
                </a:solidFill>
              </a:rPr>
              <a:t>Ce guide a été conçu pour faciliter vos démarches administratives au sein de notre Groupe.</a:t>
            </a:r>
          </a:p>
          <a:p>
            <a:endParaRPr lang="fr-FR" sz="1600" dirty="0">
              <a:solidFill>
                <a:schemeClr val="bg1"/>
              </a:solidFill>
            </a:endParaRPr>
          </a:p>
          <a:p>
            <a:endParaRPr lang="fr-FR" dirty="0"/>
          </a:p>
        </p:txBody>
      </p:sp>
    </p:spTree>
    <p:extLst>
      <p:ext uri="{BB962C8B-B14F-4D97-AF65-F5344CB8AC3E}">
        <p14:creationId xmlns:p14="http://schemas.microsoft.com/office/powerpoint/2010/main" val="1084651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E94D201-1AF0-4382-8099-90530DDAE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60120"/>
          </a:xfrm>
          <a:prstGeom prst="rect">
            <a:avLst/>
          </a:prstGeom>
        </p:spPr>
      </p:pic>
      <p:pic>
        <p:nvPicPr>
          <p:cNvPr id="3" name="Image 2">
            <a:extLst>
              <a:ext uri="{FF2B5EF4-FFF2-40B4-BE49-F238E27FC236}">
                <a16:creationId xmlns:a16="http://schemas.microsoft.com/office/drawing/2014/main" id="{F13FFFB1-8DE6-4F77-A0B2-4E8385B16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19" y="202621"/>
            <a:ext cx="1120081" cy="549914"/>
          </a:xfrm>
          <a:prstGeom prst="rect">
            <a:avLst/>
          </a:prstGeom>
        </p:spPr>
      </p:pic>
      <p:graphicFrame>
        <p:nvGraphicFramePr>
          <p:cNvPr id="4" name="Tableau 3">
            <a:extLst>
              <a:ext uri="{FF2B5EF4-FFF2-40B4-BE49-F238E27FC236}">
                <a16:creationId xmlns:a16="http://schemas.microsoft.com/office/drawing/2014/main" id="{EBB8E9A6-6EC8-4F48-AD5F-1A3DD392395F}"/>
              </a:ext>
            </a:extLst>
          </p:cNvPr>
          <p:cNvGraphicFramePr>
            <a:graphicFrameLocks noGrp="1"/>
          </p:cNvGraphicFramePr>
          <p:nvPr>
            <p:extLst>
              <p:ext uri="{D42A27DB-BD31-4B8C-83A1-F6EECF244321}">
                <p14:modId xmlns:p14="http://schemas.microsoft.com/office/powerpoint/2010/main" val="3298621933"/>
              </p:ext>
            </p:extLst>
          </p:nvPr>
        </p:nvGraphicFramePr>
        <p:xfrm>
          <a:off x="263951" y="1162741"/>
          <a:ext cx="11698662" cy="5492636"/>
        </p:xfrm>
        <a:graphic>
          <a:graphicData uri="http://schemas.openxmlformats.org/drawingml/2006/table">
            <a:tbl>
              <a:tblPr/>
              <a:tblGrid>
                <a:gridCol w="5849331">
                  <a:extLst>
                    <a:ext uri="{9D8B030D-6E8A-4147-A177-3AD203B41FA5}">
                      <a16:colId xmlns:a16="http://schemas.microsoft.com/office/drawing/2014/main" val="854240994"/>
                    </a:ext>
                  </a:extLst>
                </a:gridCol>
                <a:gridCol w="5849331">
                  <a:extLst>
                    <a:ext uri="{9D8B030D-6E8A-4147-A177-3AD203B41FA5}">
                      <a16:colId xmlns:a16="http://schemas.microsoft.com/office/drawing/2014/main" val="3975623221"/>
                    </a:ext>
                  </a:extLst>
                </a:gridCol>
              </a:tblGrid>
              <a:tr h="120590">
                <a:tc>
                  <a:txBody>
                    <a:bodyPr/>
                    <a:lstStyle/>
                    <a:p>
                      <a:pPr algn="l" fontAlgn="b"/>
                      <a:r>
                        <a:rPr lang="fr-FR" sz="600" b="1" i="0" u="none" strike="noStrike">
                          <a:solidFill>
                            <a:srgbClr val="0000FF"/>
                          </a:solidFill>
                          <a:effectLst/>
                          <a:latin typeface="Arial" panose="020B0604020202020204" pitchFamily="34" charset="0"/>
                        </a:rPr>
                        <a:t>A - IDENTIFICATION DE LA SOCIETE DU SOUS-TRAITANT</a:t>
                      </a:r>
                    </a:p>
                  </a:txBody>
                  <a:tcPr marL="4022" marR="4022" marT="4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Arial" panose="020B0604020202020204" pitchFamily="34" charset="0"/>
                      </a:endParaRPr>
                    </a:p>
                  </a:txBody>
                  <a:tcPr marL="4022" marR="4022" marT="402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213488"/>
                  </a:ext>
                </a:extLst>
              </a:tr>
              <a:tr h="426831">
                <a:tc>
                  <a:txBody>
                    <a:bodyPr/>
                    <a:lstStyle/>
                    <a:p>
                      <a:pPr algn="l" fontAlgn="t"/>
                      <a:r>
                        <a:rPr lang="fr-FR" sz="600" b="0" i="0" u="none" strike="noStrike">
                          <a:solidFill>
                            <a:srgbClr val="000000"/>
                          </a:solidFill>
                          <a:effectLst/>
                          <a:latin typeface="Arial" panose="020B0604020202020204" pitchFamily="34" charset="0"/>
                        </a:rPr>
                        <a:t>Equivalent K-Bis du pays où est enregistrée la société, attestant de l'existence réelle de la société et indiquant le numéro individuel d'itenfication de la société.</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Arial" panose="020B0604020202020204" pitchFamily="34" charset="0"/>
                        </a:rPr>
                        <a:t>Selon l'article de loi D-8222-8 du code du travail français, tout document émanant d'une société établie hors de France doit être traduit par un traducteur assermenté.</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41363"/>
                  </a:ext>
                </a:extLst>
              </a:tr>
              <a:tr h="762199">
                <a:tc>
                  <a:txBody>
                    <a:bodyPr/>
                    <a:lstStyle/>
                    <a:p>
                      <a:pPr algn="l" fontAlgn="t"/>
                      <a:r>
                        <a:rPr lang="fr-FR" sz="600" b="0" i="0" u="none" strike="noStrike">
                          <a:solidFill>
                            <a:srgbClr val="000000"/>
                          </a:solidFill>
                          <a:effectLst/>
                          <a:latin typeface="Arial" panose="020B0604020202020204" pitchFamily="34" charset="0"/>
                        </a:rPr>
                        <a:t>Lorsque la prestation est réalisée en France, la société sous-traitante étrangère doit rédiger et fournir une liste nominative des salariés étrangers travaillant en France en précisant leur nom, prénom, date d'embauche dans la société, sa nationalité, son n° de titre de séjour et/ou travail, la date d'expiration de son titre de séjour et la nature de son titre de séjour. Il n'existe pas de formulaire "Officiel".</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Arial" panose="020B0604020202020204" pitchFamily="34" charset="0"/>
                        </a:rPr>
                        <a:t> </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585013"/>
                  </a:ext>
                </a:extLst>
              </a:tr>
              <a:tr h="127032">
                <a:tc>
                  <a:txBody>
                    <a:bodyPr/>
                    <a:lstStyle/>
                    <a:p>
                      <a:pPr algn="l" fontAlgn="b"/>
                      <a:endParaRPr lang="fr-FR" sz="600" b="0" i="0" u="none" strike="noStrike">
                        <a:solidFill>
                          <a:srgbClr val="000000"/>
                        </a:solidFill>
                        <a:effectLst/>
                        <a:latin typeface="Arial" panose="020B0604020202020204" pitchFamily="34" charset="0"/>
                      </a:endParaRPr>
                    </a:p>
                  </a:txBody>
                  <a:tcPr marL="4022" marR="4022" marT="4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Arial" panose="020B0604020202020204" pitchFamily="34" charset="0"/>
                      </a:endParaRPr>
                    </a:p>
                  </a:txBody>
                  <a:tcPr marL="4022" marR="4022" marT="402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44985538"/>
                  </a:ext>
                </a:extLst>
              </a:tr>
              <a:tr h="132115">
                <a:tc gridSpan="2">
                  <a:txBody>
                    <a:bodyPr/>
                    <a:lstStyle/>
                    <a:p>
                      <a:pPr algn="l" fontAlgn="b"/>
                      <a:r>
                        <a:rPr lang="fr-FR" sz="600" b="1" i="0" u="none" strike="noStrike">
                          <a:solidFill>
                            <a:srgbClr val="0000FF"/>
                          </a:solidFill>
                          <a:effectLst/>
                          <a:latin typeface="Arial" panose="020B0604020202020204" pitchFamily="34" charset="0"/>
                        </a:rPr>
                        <a:t>B - REGULARITE DE LA SITUATION SOCIALE DE LA SOCIETE DU SOUS-TRAITANT</a:t>
                      </a:r>
                    </a:p>
                  </a:txBody>
                  <a:tcPr marL="4022" marR="4022" marT="402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540841693"/>
                  </a:ext>
                </a:extLst>
              </a:tr>
              <a:tr h="208334">
                <a:tc gridSpan="2">
                  <a:txBody>
                    <a:bodyPr/>
                    <a:lstStyle/>
                    <a:p>
                      <a:pPr algn="ctr" fontAlgn="ctr"/>
                      <a:r>
                        <a:rPr lang="fr-FR" sz="600" b="1" i="0" u="none" strike="noStrike">
                          <a:solidFill>
                            <a:srgbClr val="000000"/>
                          </a:solidFill>
                          <a:effectLst/>
                          <a:latin typeface="Arial" panose="020B0604020202020204" pitchFamily="34" charset="0"/>
                        </a:rPr>
                        <a:t>ENTREPRISE DU SOUS-TRAITANT AU SEIN DE LA CEE</a:t>
                      </a:r>
                    </a:p>
                  </a:txBody>
                  <a:tcPr marL="4022" marR="4022" marT="4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765866782"/>
                  </a:ext>
                </a:extLst>
              </a:tr>
              <a:tr h="233741">
                <a:tc>
                  <a:txBody>
                    <a:bodyPr/>
                    <a:lstStyle/>
                    <a:p>
                      <a:pPr algn="l" fontAlgn="t"/>
                      <a:r>
                        <a:rPr lang="fr-FR" sz="600" b="1" i="0" u="none" strike="noStrike" dirty="0">
                          <a:solidFill>
                            <a:srgbClr val="0000FF"/>
                          </a:solidFill>
                          <a:effectLst/>
                          <a:latin typeface="Arial" panose="020B0604020202020204" pitchFamily="34" charset="0"/>
                        </a:rPr>
                        <a:t>SI LE SOUS-TRAITANT EST SALARIE DE LA SOCIETE DE SOUS-TRAITANCE</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fr-FR" sz="600" b="1" i="0" u="none" strike="noStrike">
                          <a:solidFill>
                            <a:srgbClr val="0000FF"/>
                          </a:solidFill>
                          <a:effectLst/>
                          <a:latin typeface="Arial" panose="020B0604020202020204" pitchFamily="34" charset="0"/>
                        </a:rPr>
                        <a:t>SI LE SOUS-TRAITANT N'EST PAS SALARIE DE LA SOCIETE DE SOUS-TRAITANCE</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00091068"/>
                  </a:ext>
                </a:extLst>
              </a:tr>
              <a:tr h="279472">
                <a:tc>
                  <a:txBody>
                    <a:bodyPr/>
                    <a:lstStyle/>
                    <a:p>
                      <a:pPr algn="l" fontAlgn="t"/>
                      <a:r>
                        <a:rPr lang="fr-FR" sz="600" b="0" i="0" u="none" strike="noStrike">
                          <a:solidFill>
                            <a:srgbClr val="000000"/>
                          </a:solidFill>
                          <a:effectLst/>
                          <a:latin typeface="Arial" panose="020B0604020202020204" pitchFamily="34" charset="0"/>
                        </a:rPr>
                        <a:t>La société de sous-traitance doit effectuer une déclaration préalabe au détachement pour le travailleur salarié.</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600" b="0" i="0" u="none" strike="noStrike">
                          <a:solidFill>
                            <a:srgbClr val="000000"/>
                          </a:solidFill>
                          <a:effectLst/>
                          <a:latin typeface="Arial" panose="020B0604020202020204" pitchFamily="34" charset="0"/>
                        </a:rPr>
                        <a:t>La société de sous-traitance doit effectuer une déclaration préalabe au détachement pour le travailleur salarié.</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9483817"/>
                  </a:ext>
                </a:extLst>
              </a:tr>
              <a:tr h="152439">
                <a:tc>
                  <a:txBody>
                    <a:bodyPr/>
                    <a:lstStyle/>
                    <a:p>
                      <a:pPr algn="ctr" fontAlgn="t"/>
                      <a:r>
                        <a:rPr lang="fr-FR" sz="600" b="1" i="0" u="none" strike="noStrike">
                          <a:solidFill>
                            <a:srgbClr val="000000"/>
                          </a:solidFill>
                          <a:effectLst/>
                          <a:latin typeface="Arial" panose="020B0604020202020204" pitchFamily="34" charset="0"/>
                        </a:rPr>
                        <a:t>téléservice en ligne « Sipsi » du Ministère du Travail</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fr-FR" sz="600" b="1" i="0" u="none" strike="noStrike">
                          <a:solidFill>
                            <a:srgbClr val="000000"/>
                          </a:solidFill>
                          <a:effectLst/>
                          <a:latin typeface="Arial" panose="020B0604020202020204" pitchFamily="34" charset="0"/>
                        </a:rPr>
                        <a:t>téléservice en ligne « Sipsi » du Ministère du Travail</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0271963"/>
                  </a:ext>
                </a:extLst>
              </a:tr>
              <a:tr h="467482">
                <a:tc>
                  <a:txBody>
                    <a:bodyPr/>
                    <a:lstStyle/>
                    <a:p>
                      <a:pPr algn="l" fontAlgn="t"/>
                      <a:r>
                        <a:rPr lang="fr-FR" sz="600" b="0" i="0" u="none" strike="noStrike" dirty="0">
                          <a:solidFill>
                            <a:srgbClr val="000000"/>
                          </a:solidFill>
                          <a:effectLst/>
                          <a:latin typeface="Arial" panose="020B0604020202020204" pitchFamily="34" charset="0"/>
                        </a:rPr>
                        <a:t>La société de sous-traitance doit désigner un représentant sur le territoire français. Il s'agit d'une convention établie par la société sous-traitante et la personne chargée de la représenter. Une copie de cette convention doit nous être remise.</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600" b="0" i="0" u="none" strike="noStrike">
                          <a:solidFill>
                            <a:srgbClr val="000000"/>
                          </a:solidFill>
                          <a:effectLst/>
                          <a:latin typeface="Arial" panose="020B0604020202020204" pitchFamily="34" charset="0"/>
                        </a:rPr>
                        <a:t>La société de sous-traitance doit désigner un représentant sur le territoire français. Il s'agit d'une convention établie par la société sous-traitante et la personne chargée de la représenter. Une copie de cette convention doit nous être remise.</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4922544"/>
                  </a:ext>
                </a:extLst>
              </a:tr>
              <a:tr h="120590">
                <a:tc>
                  <a:txBody>
                    <a:bodyPr/>
                    <a:lstStyle/>
                    <a:p>
                      <a:pPr algn="ctr" fontAlgn="t"/>
                      <a:r>
                        <a:rPr lang="fr-FR" sz="600" b="1" i="0" u="none" strike="noStrike">
                          <a:solidFill>
                            <a:srgbClr val="000000"/>
                          </a:solidFill>
                          <a:effectLst/>
                          <a:latin typeface="Arial" panose="020B0604020202020204" pitchFamily="34" charset="0"/>
                        </a:rPr>
                        <a:t> </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fr-FR" sz="600" b="1" i="0" u="none" strike="noStrike">
                          <a:solidFill>
                            <a:srgbClr val="000000"/>
                          </a:solidFill>
                          <a:effectLst/>
                          <a:latin typeface="Arial" panose="020B0604020202020204" pitchFamily="34" charset="0"/>
                        </a:rPr>
                        <a:t> </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74375167"/>
                  </a:ext>
                </a:extLst>
              </a:tr>
              <a:tr h="340448">
                <a:tc>
                  <a:txBody>
                    <a:bodyPr/>
                    <a:lstStyle/>
                    <a:p>
                      <a:pPr algn="l" fontAlgn="t"/>
                      <a:r>
                        <a:rPr lang="fr-FR" sz="600" b="0" i="0" u="none" strike="noStrike">
                          <a:solidFill>
                            <a:srgbClr val="0000FF"/>
                          </a:solidFill>
                          <a:effectLst/>
                          <a:latin typeface="Arial" panose="020B0604020202020204" pitchFamily="34" charset="0"/>
                        </a:rPr>
                        <a:t>Si le détachement est accepté et que le travailleur salarié de la société sous-traitante bénéficie de la couverture sociale de son pays :</a:t>
                      </a:r>
                      <a:br>
                        <a:rPr lang="fr-FR" sz="600" b="0" i="0" u="none" strike="noStrike">
                          <a:solidFill>
                            <a:srgbClr val="0000FF"/>
                          </a:solidFill>
                          <a:effectLst/>
                          <a:latin typeface="Arial" panose="020B0604020202020204" pitchFamily="34" charset="0"/>
                        </a:rPr>
                      </a:br>
                      <a:endParaRPr lang="fr-FR" sz="600" b="0" i="0" u="none" strike="noStrike">
                        <a:solidFill>
                          <a:srgbClr val="0000FF"/>
                        </a:solidFill>
                        <a:effectLst/>
                        <a:latin typeface="Arial" panose="020B0604020202020204" pitchFamily="34" charset="0"/>
                      </a:endParaRP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600" b="0" i="0" u="none" strike="noStrike">
                          <a:solidFill>
                            <a:srgbClr val="0000FF"/>
                          </a:solidFill>
                          <a:effectLst/>
                          <a:latin typeface="Arial" panose="020B0604020202020204" pitchFamily="34" charset="0"/>
                        </a:rPr>
                        <a:t>Si le détachement est accepté et que le travailleur non salarié de la société sous-traitante bénéficie de la couverture sociale de son pays :</a:t>
                      </a:r>
                      <a:br>
                        <a:rPr lang="fr-FR" sz="600" b="0" i="0" u="none" strike="noStrike">
                          <a:solidFill>
                            <a:srgbClr val="0000FF"/>
                          </a:solidFill>
                          <a:effectLst/>
                          <a:latin typeface="Arial" panose="020B0604020202020204" pitchFamily="34" charset="0"/>
                        </a:rPr>
                      </a:br>
                      <a:endParaRPr lang="fr-FR" sz="600" b="0" i="0" u="none" strike="noStrike">
                        <a:solidFill>
                          <a:srgbClr val="0000FF"/>
                        </a:solidFill>
                        <a:effectLst/>
                        <a:latin typeface="Arial" panose="020B0604020202020204" pitchFamily="34" charset="0"/>
                      </a:endParaRP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80539401"/>
                  </a:ext>
                </a:extLst>
              </a:tr>
              <a:tr h="233741">
                <a:tc>
                  <a:txBody>
                    <a:bodyPr/>
                    <a:lstStyle/>
                    <a:p>
                      <a:pPr algn="l" fontAlgn="t"/>
                      <a:r>
                        <a:rPr lang="fr-FR" sz="600" b="0" i="0" u="none" strike="noStrike">
                          <a:solidFill>
                            <a:srgbClr val="000000"/>
                          </a:solidFill>
                          <a:effectLst/>
                          <a:latin typeface="Arial" panose="020B0604020202020204" pitchFamily="34" charset="0"/>
                        </a:rPr>
                        <a:t>La société de sous-traitance du travailleur salarié doit faire la demande auprès de l'organisme compétent de son pays pour l'obtention du Formulaire A1.</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600" b="0" i="0" u="none" strike="noStrike">
                          <a:solidFill>
                            <a:srgbClr val="000000"/>
                          </a:solidFill>
                          <a:effectLst/>
                          <a:latin typeface="Arial" panose="020B0604020202020204" pitchFamily="34" charset="0"/>
                        </a:rPr>
                        <a:t>La société de sous-traitance du travailleur non-salarié doit faire la demande auprès de l'organisme compétent de son pays pour l'obtention du Formulaire A1.</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6613071"/>
                  </a:ext>
                </a:extLst>
              </a:tr>
              <a:tr h="233741">
                <a:tc>
                  <a:txBody>
                    <a:bodyPr/>
                    <a:lstStyle/>
                    <a:p>
                      <a:pPr algn="l" fontAlgn="t"/>
                      <a:r>
                        <a:rPr lang="fr-FR" sz="600" b="0" i="0" u="none" strike="noStrike">
                          <a:solidFill>
                            <a:srgbClr val="000000"/>
                          </a:solidFill>
                          <a:effectLst/>
                          <a:latin typeface="Arial" panose="020B0604020202020204" pitchFamily="34" charset="0"/>
                        </a:rPr>
                        <a:t>Le travailleur salarié détaché doit pouvoir présenter ce formulaire A1 lors de tout contrôle éventuel sur son lieu de travail en France.</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600" b="0" i="0" u="none" strike="noStrike">
                          <a:solidFill>
                            <a:srgbClr val="000000"/>
                          </a:solidFill>
                          <a:effectLst/>
                          <a:latin typeface="Arial" panose="020B0604020202020204" pitchFamily="34" charset="0"/>
                        </a:rPr>
                        <a:t>Le travailleur non salarié détaché doit pouvoir présenter ce formulaire A1 lors de tout contrôle éventuel sur son lieu de travail en France.</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5600932"/>
                  </a:ext>
                </a:extLst>
              </a:tr>
              <a:tr h="120590">
                <a:tc>
                  <a:txBody>
                    <a:bodyPr/>
                    <a:lstStyle/>
                    <a:p>
                      <a:pPr algn="l" fontAlgn="t"/>
                      <a:r>
                        <a:rPr lang="fr-FR" sz="600" b="0" i="0" u="none" strike="noStrike">
                          <a:solidFill>
                            <a:srgbClr val="000000"/>
                          </a:solidFill>
                          <a:effectLst/>
                          <a:latin typeface="Arial" panose="020B0604020202020204" pitchFamily="34" charset="0"/>
                        </a:rPr>
                        <a:t> </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600" b="0" i="0" u="none" strike="noStrike">
                          <a:solidFill>
                            <a:srgbClr val="000000"/>
                          </a:solidFill>
                          <a:effectLst/>
                          <a:latin typeface="Arial" panose="020B0604020202020204" pitchFamily="34" charset="0"/>
                        </a:rPr>
                        <a:t> </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73422562"/>
                  </a:ext>
                </a:extLst>
              </a:tr>
              <a:tr h="393804">
                <a:tc>
                  <a:txBody>
                    <a:bodyPr/>
                    <a:lstStyle/>
                    <a:p>
                      <a:pPr algn="l" fontAlgn="t"/>
                      <a:r>
                        <a:rPr lang="fr-FR" sz="600" b="0" i="0" u="none" strike="noStrike">
                          <a:solidFill>
                            <a:srgbClr val="0000FF"/>
                          </a:solidFill>
                          <a:effectLst/>
                          <a:latin typeface="Arial" panose="020B0604020202020204" pitchFamily="34" charset="0"/>
                        </a:rPr>
                        <a:t>Si le détachement n'est pas accepté ou que le travailleur salarié de la société sous-traitante ne bénéficie pas de la couverture sociale de son pays :</a:t>
                      </a:r>
                      <a:br>
                        <a:rPr lang="fr-FR" sz="600" b="0" i="0" u="none" strike="noStrike">
                          <a:solidFill>
                            <a:srgbClr val="0000FF"/>
                          </a:solidFill>
                          <a:effectLst/>
                          <a:latin typeface="Arial" panose="020B0604020202020204" pitchFamily="34" charset="0"/>
                        </a:rPr>
                      </a:br>
                      <a:endParaRPr lang="fr-FR" sz="600" b="0" i="0" u="none" strike="noStrike">
                        <a:solidFill>
                          <a:srgbClr val="0000FF"/>
                        </a:solidFill>
                        <a:effectLst/>
                        <a:latin typeface="Arial" panose="020B0604020202020204" pitchFamily="34" charset="0"/>
                      </a:endParaRP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600" b="0" i="0" u="none" strike="noStrike">
                          <a:solidFill>
                            <a:srgbClr val="0000FF"/>
                          </a:solidFill>
                          <a:effectLst/>
                          <a:latin typeface="Arial" panose="020B0604020202020204" pitchFamily="34" charset="0"/>
                        </a:rPr>
                        <a:t>Si le détachement n'est pas accepté ou que le travailleur non salarié de la société sous-traitante ne bénéficie pas de la couverture sociale de son pays :</a:t>
                      </a:r>
                      <a:br>
                        <a:rPr lang="fr-FR" sz="600" b="0" i="0" u="none" strike="noStrike">
                          <a:solidFill>
                            <a:srgbClr val="0000FF"/>
                          </a:solidFill>
                          <a:effectLst/>
                          <a:latin typeface="Arial" panose="020B0604020202020204" pitchFamily="34" charset="0"/>
                        </a:rPr>
                      </a:br>
                      <a:endParaRPr lang="fr-FR" sz="600" b="0" i="0" u="none" strike="noStrike">
                        <a:solidFill>
                          <a:srgbClr val="0000FF"/>
                        </a:solidFill>
                        <a:effectLst/>
                        <a:latin typeface="Arial" panose="020B0604020202020204" pitchFamily="34" charset="0"/>
                      </a:endParaRP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88195463"/>
                  </a:ext>
                </a:extLst>
              </a:tr>
              <a:tr h="438264">
                <a:tc>
                  <a:txBody>
                    <a:bodyPr/>
                    <a:lstStyle/>
                    <a:p>
                      <a:pPr algn="l" fontAlgn="t"/>
                      <a:r>
                        <a:rPr lang="fr-FR" sz="600" b="0" i="0" u="none" strike="noStrike">
                          <a:solidFill>
                            <a:srgbClr val="000000"/>
                          </a:solidFill>
                          <a:effectLst/>
                          <a:latin typeface="Arial" panose="020B0604020202020204" pitchFamily="34" charset="0"/>
                        </a:rPr>
                        <a:t>La société de sous-traitance du travailleur salarié doit immatriculer la société de sous-traitance auprès de l'URSSAF ALSACE. ( 67945 Strasbourg Cedex 9  -  Tél : 3957)</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t"/>
                      <a:r>
                        <a:rPr lang="fr-FR" sz="600" b="0" i="0" u="none" strike="noStrike">
                          <a:solidFill>
                            <a:srgbClr val="000000"/>
                          </a:solidFill>
                          <a:effectLst/>
                          <a:latin typeface="Arial" panose="020B0604020202020204" pitchFamily="34" charset="0"/>
                        </a:rPr>
                        <a:t>Le travailleur non salarié doit effectuer les démarches pour s'affilier personnellement au régime français de sécurité sociale des travailleurs indépendants.</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2081775150"/>
                  </a:ext>
                </a:extLst>
              </a:tr>
              <a:tr h="701223">
                <a:tc>
                  <a:txBody>
                    <a:bodyPr/>
                    <a:lstStyle/>
                    <a:p>
                      <a:pPr algn="l" fontAlgn="t"/>
                      <a:r>
                        <a:rPr lang="fr-FR" sz="600" b="0" i="0" u="none" strike="noStrike">
                          <a:solidFill>
                            <a:srgbClr val="000000"/>
                          </a:solidFill>
                          <a:effectLst/>
                          <a:latin typeface="Arial" panose="020B0604020202020204" pitchFamily="34" charset="0"/>
                        </a:rPr>
                        <a:t>La société de sous-traitance du travailleur salarié devra ensuite fournir tous les 6 mois une Attestation de Vigilance émise par l'URSSAF. Cette attestation valide la régularité de la situation de la société de sous-traitance concernant le versement des cotisations sociales liées à l'activité de son travailleur salarié détaché dans le cadre de son activité en France. </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t"/>
                      <a:r>
                        <a:rPr lang="fr-FR" sz="600" b="0" i="0" u="none" strike="noStrike" dirty="0">
                          <a:solidFill>
                            <a:srgbClr val="000000"/>
                          </a:solidFill>
                          <a:effectLst/>
                          <a:latin typeface="Arial" panose="020B0604020202020204" pitchFamily="34" charset="0"/>
                        </a:rPr>
                        <a:t>Le travailleur non salarié doit se mettre en relation avec l'URSSAF de son lieu de travail en France, qui informera le travailleur non salarié sur la législation qui lui sera appliquée. Le travailleur non salarié devra ensuite fournir tous les 6 mois une Attestation de Vigilance. Cette attestation valide la régularité de la situation du travailleur non salarié concernant le versement des cotisations sociales liées à son activité de travailleur indépendant en France. </a:t>
                      </a:r>
                    </a:p>
                  </a:txBody>
                  <a:tcPr marL="4022" marR="4022" marT="4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1231602497"/>
                  </a:ext>
                </a:extLst>
              </a:tr>
            </a:tbl>
          </a:graphicData>
        </a:graphic>
      </p:graphicFrame>
    </p:spTree>
    <p:extLst>
      <p:ext uri="{BB962C8B-B14F-4D97-AF65-F5344CB8AC3E}">
        <p14:creationId xmlns:p14="http://schemas.microsoft.com/office/powerpoint/2010/main" val="360123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C777B9D-45D7-4000-990D-3017057A2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60120"/>
          </a:xfrm>
          <a:prstGeom prst="rect">
            <a:avLst/>
          </a:prstGeom>
        </p:spPr>
      </p:pic>
      <p:pic>
        <p:nvPicPr>
          <p:cNvPr id="4" name="Image 3">
            <a:extLst>
              <a:ext uri="{FF2B5EF4-FFF2-40B4-BE49-F238E27FC236}">
                <a16:creationId xmlns:a16="http://schemas.microsoft.com/office/drawing/2014/main" id="{BA65C687-9F46-4E7A-8FB5-B18DC51C5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19" y="202621"/>
            <a:ext cx="1120081" cy="549914"/>
          </a:xfrm>
          <a:prstGeom prst="rect">
            <a:avLst/>
          </a:prstGeom>
        </p:spPr>
      </p:pic>
      <p:graphicFrame>
        <p:nvGraphicFramePr>
          <p:cNvPr id="8" name="Tableau 7">
            <a:extLst>
              <a:ext uri="{FF2B5EF4-FFF2-40B4-BE49-F238E27FC236}">
                <a16:creationId xmlns:a16="http://schemas.microsoft.com/office/drawing/2014/main" id="{F1D6DBFF-990E-46C5-B5B0-753A44AE1731}"/>
              </a:ext>
            </a:extLst>
          </p:cNvPr>
          <p:cNvGraphicFramePr>
            <a:graphicFrameLocks noGrp="1"/>
          </p:cNvGraphicFramePr>
          <p:nvPr>
            <p:extLst>
              <p:ext uri="{D42A27DB-BD31-4B8C-83A1-F6EECF244321}">
                <p14:modId xmlns:p14="http://schemas.microsoft.com/office/powerpoint/2010/main" val="3679158545"/>
              </p:ext>
            </p:extLst>
          </p:nvPr>
        </p:nvGraphicFramePr>
        <p:xfrm>
          <a:off x="179108" y="1162741"/>
          <a:ext cx="11896626" cy="5426594"/>
        </p:xfrm>
        <a:graphic>
          <a:graphicData uri="http://schemas.openxmlformats.org/drawingml/2006/table">
            <a:tbl>
              <a:tblPr/>
              <a:tblGrid>
                <a:gridCol w="5948313">
                  <a:extLst>
                    <a:ext uri="{9D8B030D-6E8A-4147-A177-3AD203B41FA5}">
                      <a16:colId xmlns:a16="http://schemas.microsoft.com/office/drawing/2014/main" val="3343202434"/>
                    </a:ext>
                  </a:extLst>
                </a:gridCol>
                <a:gridCol w="5948313">
                  <a:extLst>
                    <a:ext uri="{9D8B030D-6E8A-4147-A177-3AD203B41FA5}">
                      <a16:colId xmlns:a16="http://schemas.microsoft.com/office/drawing/2014/main" val="3010559959"/>
                    </a:ext>
                  </a:extLst>
                </a:gridCol>
              </a:tblGrid>
              <a:tr h="234723">
                <a:tc gridSpan="2">
                  <a:txBody>
                    <a:bodyPr/>
                    <a:lstStyle/>
                    <a:p>
                      <a:pPr algn="ctr" fontAlgn="ctr"/>
                      <a:r>
                        <a:rPr lang="fr-FR" sz="700" b="1" i="0" u="none" strike="noStrike">
                          <a:solidFill>
                            <a:srgbClr val="000000"/>
                          </a:solidFill>
                          <a:effectLst/>
                          <a:latin typeface="Arial" panose="020B0604020202020204" pitchFamily="34" charset="0"/>
                        </a:rPr>
                        <a:t>ENTREPRISE DU SOUS-TRAITANT HORS CEE</a:t>
                      </a:r>
                    </a:p>
                  </a:txBody>
                  <a:tcPr marL="4635" marR="4635" marT="46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4009783362"/>
                  </a:ext>
                </a:extLst>
              </a:tr>
              <a:tr h="257622">
                <a:tc>
                  <a:txBody>
                    <a:bodyPr/>
                    <a:lstStyle/>
                    <a:p>
                      <a:pPr algn="l" fontAlgn="t"/>
                      <a:r>
                        <a:rPr lang="fr-FR" sz="700" b="1" i="0" u="none" strike="noStrike">
                          <a:solidFill>
                            <a:srgbClr val="0000FF"/>
                          </a:solidFill>
                          <a:effectLst/>
                          <a:latin typeface="Arial" panose="020B0604020202020204" pitchFamily="34" charset="0"/>
                        </a:rPr>
                        <a:t>SI LE SOUS-TRAITANT EST SALARIE DE LA SOCIETE DE SOUS-TRAITANCE</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fr-FR" sz="700" b="1" i="0" u="none" strike="noStrike">
                          <a:solidFill>
                            <a:srgbClr val="0000FF"/>
                          </a:solidFill>
                          <a:effectLst/>
                          <a:latin typeface="Arial" panose="020B0604020202020204" pitchFamily="34" charset="0"/>
                        </a:rPr>
                        <a:t>SI LE SOUS-TRAITANT N'EST PAS SALARIE DE LA SOCIETE DE SOUS-TRAITANCE</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47123004"/>
                  </a:ext>
                </a:extLst>
              </a:tr>
              <a:tr h="263348">
                <a:tc>
                  <a:txBody>
                    <a:bodyPr/>
                    <a:lstStyle/>
                    <a:p>
                      <a:pPr algn="l" fontAlgn="t"/>
                      <a:r>
                        <a:rPr lang="fr-FR" sz="700" b="0" i="0" u="none" strike="noStrike">
                          <a:solidFill>
                            <a:srgbClr val="000000"/>
                          </a:solidFill>
                          <a:effectLst/>
                          <a:latin typeface="Arial" panose="020B0604020202020204" pitchFamily="34" charset="0"/>
                        </a:rPr>
                        <a:t>La société de sous-traitance doit effectuer une déclaration préalabe au détachement pour le travailleur salarié.</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700" b="0" i="0" u="none" strike="noStrike">
                          <a:solidFill>
                            <a:srgbClr val="000000"/>
                          </a:solidFill>
                          <a:effectLst/>
                          <a:latin typeface="Arial" panose="020B0604020202020204" pitchFamily="34" charset="0"/>
                        </a:rPr>
                        <a:t>La société de sous-traitance doit effectuer une déclaration préalabe au détachement pour le travailleur salarié.</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71114949"/>
                  </a:ext>
                </a:extLst>
              </a:tr>
              <a:tr h="137484">
                <a:tc>
                  <a:txBody>
                    <a:bodyPr/>
                    <a:lstStyle/>
                    <a:p>
                      <a:pPr algn="ctr" fontAlgn="t"/>
                      <a:r>
                        <a:rPr lang="fr-FR" sz="700" b="1" i="0" u="none" strike="noStrike">
                          <a:solidFill>
                            <a:srgbClr val="000000"/>
                          </a:solidFill>
                          <a:effectLst/>
                          <a:latin typeface="Arial" panose="020B0604020202020204" pitchFamily="34" charset="0"/>
                        </a:rPr>
                        <a:t>téléservice en ligne « Sipsi » du Ministère du Travail</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fr-FR" sz="700" b="1" i="0" u="none" strike="noStrike">
                          <a:solidFill>
                            <a:srgbClr val="000000"/>
                          </a:solidFill>
                          <a:effectLst/>
                          <a:latin typeface="Arial" panose="020B0604020202020204" pitchFamily="34" charset="0"/>
                        </a:rPr>
                        <a:t>téléservice en ligne « Sipsi » du Ministère du Travail</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4926752"/>
                  </a:ext>
                </a:extLst>
              </a:tr>
              <a:tr h="526696">
                <a:tc>
                  <a:txBody>
                    <a:bodyPr/>
                    <a:lstStyle/>
                    <a:p>
                      <a:pPr algn="l" fontAlgn="t"/>
                      <a:r>
                        <a:rPr lang="fr-FR" sz="700" b="0" i="0" u="none" strike="noStrike">
                          <a:solidFill>
                            <a:srgbClr val="000000"/>
                          </a:solidFill>
                          <a:effectLst/>
                          <a:latin typeface="Arial" panose="020B0604020202020204" pitchFamily="34" charset="0"/>
                        </a:rPr>
                        <a:t>La société de sous-traitance doit désigner un représentant sur le territoire français. Il s'agit d'une convention établie par la société sous-traitante et la personne chargée de la représenter. Une copie de cette convention doit nous être remise.</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700" b="0" i="0" u="none" strike="noStrike">
                          <a:solidFill>
                            <a:srgbClr val="000000"/>
                          </a:solidFill>
                          <a:effectLst/>
                          <a:latin typeface="Arial" panose="020B0604020202020204" pitchFamily="34" charset="0"/>
                        </a:rPr>
                        <a:t>La société de sous-traitance doit désigner un représentant sur le territoire français. Il s'agit d'une convention établie par la société sous-traitante et la personne chargée de la représenter. Une copie de cette convention doit nous être remise.</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8519368"/>
                  </a:ext>
                </a:extLst>
              </a:tr>
              <a:tr h="137484">
                <a:tc>
                  <a:txBody>
                    <a:bodyPr/>
                    <a:lstStyle/>
                    <a:p>
                      <a:pPr algn="ctr" fontAlgn="t"/>
                      <a:r>
                        <a:rPr lang="fr-FR" sz="700" b="1" i="0" u="none" strike="noStrike">
                          <a:solidFill>
                            <a:srgbClr val="000000"/>
                          </a:solidFill>
                          <a:effectLst/>
                          <a:latin typeface="Arial" panose="020B0604020202020204" pitchFamily="34" charset="0"/>
                        </a:rPr>
                        <a:t> </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fr-FR" sz="700" b="1" i="0" u="none" strike="noStrike">
                          <a:solidFill>
                            <a:srgbClr val="000000"/>
                          </a:solidFill>
                          <a:effectLst/>
                          <a:latin typeface="Arial" panose="020B0604020202020204" pitchFamily="34" charset="0"/>
                        </a:rPr>
                        <a:t> </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66757811"/>
                  </a:ext>
                </a:extLst>
              </a:tr>
              <a:tr h="383572">
                <a:tc>
                  <a:txBody>
                    <a:bodyPr/>
                    <a:lstStyle/>
                    <a:p>
                      <a:pPr algn="l" fontAlgn="t"/>
                      <a:r>
                        <a:rPr lang="fr-FR" sz="700" b="0" i="0" u="none" strike="noStrike">
                          <a:solidFill>
                            <a:srgbClr val="0000FF"/>
                          </a:solidFill>
                          <a:effectLst/>
                          <a:latin typeface="Arial" panose="020B0604020202020204" pitchFamily="34" charset="0"/>
                        </a:rPr>
                        <a:t>Si le détachement est accepté et que le travailleur salarié de la société sous-traitante bénéficie de la couverture sociale de son pays :</a:t>
                      </a:r>
                      <a:br>
                        <a:rPr lang="fr-FR" sz="700" b="0" i="0" u="none" strike="noStrike">
                          <a:solidFill>
                            <a:srgbClr val="0000FF"/>
                          </a:solidFill>
                          <a:effectLst/>
                          <a:latin typeface="Arial" panose="020B0604020202020204" pitchFamily="34" charset="0"/>
                        </a:rPr>
                      </a:br>
                      <a:endParaRPr lang="fr-FR" sz="700" b="0" i="0" u="none" strike="noStrike">
                        <a:solidFill>
                          <a:srgbClr val="0000FF"/>
                        </a:solidFill>
                        <a:effectLst/>
                        <a:latin typeface="Arial" panose="020B0604020202020204" pitchFamily="34" charset="0"/>
                      </a:endParaRP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700" b="0" i="0" u="none" strike="noStrike">
                          <a:solidFill>
                            <a:srgbClr val="0000FF"/>
                          </a:solidFill>
                          <a:effectLst/>
                          <a:latin typeface="Arial" panose="020B0604020202020204" pitchFamily="34" charset="0"/>
                        </a:rPr>
                        <a:t>Si le détachement est accepté et que le travailleur non salarié de la société sous-traitante bénéficie de la couverture sociale de son pays :</a:t>
                      </a:r>
                      <a:br>
                        <a:rPr lang="fr-FR" sz="700" b="0" i="0" u="none" strike="noStrike">
                          <a:solidFill>
                            <a:srgbClr val="0000FF"/>
                          </a:solidFill>
                          <a:effectLst/>
                          <a:latin typeface="Arial" panose="020B0604020202020204" pitchFamily="34" charset="0"/>
                        </a:rPr>
                      </a:br>
                      <a:endParaRPr lang="fr-FR" sz="700" b="0" i="0" u="none" strike="noStrike">
                        <a:solidFill>
                          <a:srgbClr val="0000FF"/>
                        </a:solidFill>
                        <a:effectLst/>
                        <a:latin typeface="Arial" panose="020B0604020202020204" pitchFamily="34" charset="0"/>
                      </a:endParaRP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6134080"/>
                  </a:ext>
                </a:extLst>
              </a:tr>
              <a:tr h="593964">
                <a:tc>
                  <a:txBody>
                    <a:bodyPr/>
                    <a:lstStyle/>
                    <a:p>
                      <a:pPr algn="l" fontAlgn="t"/>
                      <a:r>
                        <a:rPr lang="fr-FR" sz="700" b="0" i="0" u="none" strike="noStrike">
                          <a:solidFill>
                            <a:srgbClr val="000000"/>
                          </a:solidFill>
                          <a:effectLst/>
                          <a:latin typeface="Arial" panose="020B0604020202020204" pitchFamily="34" charset="0"/>
                        </a:rPr>
                        <a:t>En fonctions des accords bilatéraux signés entre la France et d'autres pays hors zone Union Européenne, les formulaires sont spécifiques à chaque accord. Il appartient à la société de sous-traitance de les identifier et d'entamer les démarches.</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700" b="0" i="0" u="none" strike="noStrike">
                          <a:solidFill>
                            <a:srgbClr val="000000"/>
                          </a:solidFill>
                          <a:effectLst/>
                          <a:latin typeface="Arial" panose="020B0604020202020204" pitchFamily="34" charset="0"/>
                        </a:rPr>
                        <a:t>En fonctions des accords bilatéraux signés entre la France et d'autres pays hors zone Union Européenne, les formulaires sont spécifiques à chaque accord. Il appartient à la société de sous-traitance de les identifier et d'entamer les démarches.</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3238813"/>
                  </a:ext>
                </a:extLst>
              </a:tr>
              <a:tr h="336342">
                <a:tc>
                  <a:txBody>
                    <a:bodyPr/>
                    <a:lstStyle/>
                    <a:p>
                      <a:pPr algn="l" fontAlgn="t"/>
                      <a:r>
                        <a:rPr lang="fr-FR" sz="700" b="0" i="0" u="none" strike="noStrike">
                          <a:solidFill>
                            <a:srgbClr val="000000"/>
                          </a:solidFill>
                          <a:effectLst/>
                          <a:latin typeface="Arial" panose="020B0604020202020204" pitchFamily="34" charset="0"/>
                        </a:rPr>
                        <a:t>La liste des accords bilatéraux en matière de protection sociale et les formalités à accomplir sont disponibles sur le site suivant :  </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700" b="0" i="0" u="none" strike="noStrike">
                          <a:solidFill>
                            <a:srgbClr val="000000"/>
                          </a:solidFill>
                          <a:effectLst/>
                          <a:latin typeface="Arial" panose="020B0604020202020204" pitchFamily="34" charset="0"/>
                        </a:rPr>
                        <a:t>La liste des accords bilatéraux en matière de protection sociale et les formalités à accomplir sont disponibles sur le site suivant :  </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1062315"/>
                  </a:ext>
                </a:extLst>
              </a:tr>
              <a:tr h="137484">
                <a:tc>
                  <a:txBody>
                    <a:bodyPr/>
                    <a:lstStyle/>
                    <a:p>
                      <a:pPr algn="ctr" fontAlgn="b"/>
                      <a:r>
                        <a:rPr lang="fr-FR" sz="700" b="1" i="0" u="none" strike="noStrike">
                          <a:solidFill>
                            <a:srgbClr val="000000"/>
                          </a:solidFill>
                          <a:effectLst/>
                          <a:latin typeface="Arial" panose="020B0604020202020204" pitchFamily="34" charset="0"/>
                          <a:hlinkClick r:id="rId4"/>
                        </a:rPr>
                        <a:t>https://www.cleiss.fr/</a:t>
                      </a:r>
                      <a:endParaRPr lang="fr-FR" sz="700" b="1" i="0" u="none" strike="noStrike">
                        <a:solidFill>
                          <a:srgbClr val="000000"/>
                        </a:solidFill>
                        <a:effectLst/>
                        <a:latin typeface="Arial" panose="020B0604020202020204" pitchFamily="34" charset="0"/>
                      </a:endParaRPr>
                    </a:p>
                  </a:txBody>
                  <a:tcPr marL="4635" marR="4635" marT="4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1" i="0" u="none" strike="noStrike">
                          <a:solidFill>
                            <a:srgbClr val="000000"/>
                          </a:solidFill>
                          <a:effectLst/>
                          <a:latin typeface="Arial" panose="020B0604020202020204" pitchFamily="34" charset="0"/>
                          <a:hlinkClick r:id="rId4"/>
                        </a:rPr>
                        <a:t>https://www.cleiss.fr/</a:t>
                      </a:r>
                      <a:endParaRPr lang="fr-FR" sz="700" b="1" i="0" u="none" strike="noStrike">
                        <a:solidFill>
                          <a:srgbClr val="000000"/>
                        </a:solidFill>
                        <a:effectLst/>
                        <a:latin typeface="Arial" panose="020B0604020202020204" pitchFamily="34" charset="0"/>
                      </a:endParaRPr>
                    </a:p>
                  </a:txBody>
                  <a:tcPr marL="4635" marR="4635" marT="4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0792244"/>
                  </a:ext>
                </a:extLst>
              </a:tr>
              <a:tr h="137484">
                <a:tc>
                  <a:txBody>
                    <a:bodyPr/>
                    <a:lstStyle/>
                    <a:p>
                      <a:pPr algn="l" fontAlgn="b"/>
                      <a:r>
                        <a:rPr lang="fr-FR" sz="700" b="0" i="0" u="none" strike="noStrike">
                          <a:solidFill>
                            <a:srgbClr val="000000"/>
                          </a:solidFill>
                          <a:effectLst/>
                          <a:latin typeface="Arial" panose="020B0604020202020204" pitchFamily="34" charset="0"/>
                        </a:rPr>
                        <a:t> </a:t>
                      </a:r>
                    </a:p>
                  </a:txBody>
                  <a:tcPr marL="4635" marR="4635" marT="4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Arial" panose="020B0604020202020204" pitchFamily="34" charset="0"/>
                        </a:rPr>
                        <a:t> </a:t>
                      </a:r>
                    </a:p>
                  </a:txBody>
                  <a:tcPr marL="4635" marR="4635" marT="46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3908419"/>
                  </a:ext>
                </a:extLst>
              </a:tr>
              <a:tr h="401004">
                <a:tc>
                  <a:txBody>
                    <a:bodyPr/>
                    <a:lstStyle/>
                    <a:p>
                      <a:pPr algn="l" fontAlgn="t"/>
                      <a:r>
                        <a:rPr lang="fr-FR" sz="700" b="0" i="0" u="none" strike="noStrike">
                          <a:solidFill>
                            <a:srgbClr val="0000FF"/>
                          </a:solidFill>
                          <a:effectLst/>
                          <a:latin typeface="Arial" panose="020B0604020202020204" pitchFamily="34" charset="0"/>
                        </a:rPr>
                        <a:t>Si le détachement n'est pas accepté ou que le travailleur salarié de la société sous-traitante ne bénéficie pas de la couverture sociale de son pays :</a:t>
                      </a:r>
                      <a:br>
                        <a:rPr lang="fr-FR" sz="700" b="0" i="0" u="none" strike="noStrike">
                          <a:solidFill>
                            <a:srgbClr val="0000FF"/>
                          </a:solidFill>
                          <a:effectLst/>
                          <a:latin typeface="Arial" panose="020B0604020202020204" pitchFamily="34" charset="0"/>
                        </a:rPr>
                      </a:br>
                      <a:endParaRPr lang="fr-FR" sz="700" b="0" i="0" u="none" strike="noStrike">
                        <a:solidFill>
                          <a:srgbClr val="0000FF"/>
                        </a:solidFill>
                        <a:effectLst/>
                        <a:latin typeface="Arial" panose="020B0604020202020204" pitchFamily="34" charset="0"/>
                      </a:endParaRP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fr-FR" sz="700" b="0" i="0" u="none" strike="noStrike" dirty="0">
                          <a:solidFill>
                            <a:srgbClr val="0000FF"/>
                          </a:solidFill>
                          <a:effectLst/>
                          <a:latin typeface="Arial" panose="020B0604020202020204" pitchFamily="34" charset="0"/>
                        </a:rPr>
                        <a:t>Si le détachement n'est pas accepté ou que le travailleur non salarié de la société sous-traitante ne bénéficie pas de la couverture sociale de son pays :</a:t>
                      </a:r>
                      <a:br>
                        <a:rPr lang="fr-FR" sz="700" b="0" i="0" u="none" strike="noStrike" dirty="0">
                          <a:solidFill>
                            <a:srgbClr val="0000FF"/>
                          </a:solidFill>
                          <a:effectLst/>
                          <a:latin typeface="Arial" panose="020B0604020202020204" pitchFamily="34" charset="0"/>
                        </a:rPr>
                      </a:br>
                      <a:endParaRPr lang="fr-FR" sz="700" b="0" i="0" u="none" strike="noStrike" dirty="0">
                        <a:solidFill>
                          <a:srgbClr val="0000FF"/>
                        </a:solidFill>
                        <a:effectLst/>
                        <a:latin typeface="Arial" panose="020B0604020202020204" pitchFamily="34" charset="0"/>
                      </a:endParaRP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65581356"/>
                  </a:ext>
                </a:extLst>
              </a:tr>
              <a:tr h="493777">
                <a:tc>
                  <a:txBody>
                    <a:bodyPr/>
                    <a:lstStyle/>
                    <a:p>
                      <a:pPr algn="l" fontAlgn="t"/>
                      <a:r>
                        <a:rPr lang="fr-FR" sz="700" b="0" i="0" u="none" strike="noStrike">
                          <a:solidFill>
                            <a:srgbClr val="000000"/>
                          </a:solidFill>
                          <a:effectLst/>
                          <a:latin typeface="Arial" panose="020B0604020202020204" pitchFamily="34" charset="0"/>
                        </a:rPr>
                        <a:t>La société de sous-traitance du travailleur salarié doit immatriculer la société de sous-traitance auprès de l'URSSAF ALSACE. ( 67945 Strasbourg Cedex 9  -  Tél : 3957)</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t"/>
                      <a:r>
                        <a:rPr lang="fr-FR" sz="700" b="0" i="0" u="none" strike="noStrike" dirty="0">
                          <a:solidFill>
                            <a:srgbClr val="000000"/>
                          </a:solidFill>
                          <a:effectLst/>
                          <a:latin typeface="Arial" panose="020B0604020202020204" pitchFamily="34" charset="0"/>
                        </a:rPr>
                        <a:t>Le travailleur non salarié doit effectuer les démarches pour s'affilier personnellement au régime français de sécurité sociale des travailleurs indépendants.</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val="4201151407"/>
                  </a:ext>
                </a:extLst>
              </a:tr>
              <a:tr h="790044">
                <a:tc>
                  <a:txBody>
                    <a:bodyPr/>
                    <a:lstStyle/>
                    <a:p>
                      <a:pPr algn="l" fontAlgn="t"/>
                      <a:r>
                        <a:rPr lang="fr-FR" sz="700" b="0" i="0" u="none" strike="noStrike">
                          <a:solidFill>
                            <a:srgbClr val="000000"/>
                          </a:solidFill>
                          <a:effectLst/>
                          <a:latin typeface="Arial" panose="020B0604020202020204" pitchFamily="34" charset="0"/>
                        </a:rPr>
                        <a:t>La société de sous-traitance du travailleur salarié devra ensuite fournir tous les 6 mois une Attestation de Vigilance émise par l'URSSAF. Cette attestation valide la régularité de la situation de la société de sous-traitance concernant le versement des cotisations sociales liées à l'activité de son travailleur salarié détaché dans le cadre de son activité en France. </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fr-FR" sz="700" b="0" i="0" u="none" strike="noStrike">
                          <a:solidFill>
                            <a:srgbClr val="000000"/>
                          </a:solidFill>
                          <a:effectLst/>
                          <a:latin typeface="Arial" panose="020B0604020202020204" pitchFamily="34" charset="0"/>
                        </a:rPr>
                        <a:t>Le travailleur non salarié doit se mettre en relation avec l'URSSAF de son lieu de travail en France, qui informera le travailleur non salarié sur la législation qui lui sera appliquée. Le travailleur non salarié devra ensuite fournir tous les 6 mois une Attestation de Vigilance. Cette attestation valide la régularité de la situation du travailleur non salarié concernant le versement des cotisations sociales liées à son activité de travailleur indépendant en France. </a:t>
                      </a:r>
                    </a:p>
                  </a:txBody>
                  <a:tcPr marL="4635" marR="4635" marT="46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066073064"/>
                  </a:ext>
                </a:extLst>
              </a:tr>
              <a:tr h="137484">
                <a:tc>
                  <a:txBody>
                    <a:bodyPr/>
                    <a:lstStyle/>
                    <a:p>
                      <a:pPr algn="l" fontAlgn="b"/>
                      <a:r>
                        <a:rPr lang="fr-FR" sz="500" b="1" i="0" u="none" strike="noStrike">
                          <a:solidFill>
                            <a:srgbClr val="000000"/>
                          </a:solidFill>
                          <a:effectLst/>
                          <a:latin typeface="Arial" panose="020B0604020202020204" pitchFamily="34" charset="0"/>
                        </a:rPr>
                        <a:t>Nota : Sous-sous-Traitance</a:t>
                      </a:r>
                    </a:p>
                  </a:txBody>
                  <a:tcPr marL="4635" marR="4635" marT="46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Arial" panose="020B0604020202020204" pitchFamily="34" charset="0"/>
                      </a:endParaRPr>
                    </a:p>
                  </a:txBody>
                  <a:tcPr marL="4635" marR="4635" marT="463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7571284"/>
                  </a:ext>
                </a:extLst>
              </a:tr>
              <a:tr h="131675">
                <a:tc gridSpan="2">
                  <a:txBody>
                    <a:bodyPr/>
                    <a:lstStyle/>
                    <a:p>
                      <a:pPr algn="l" fontAlgn="b"/>
                      <a:r>
                        <a:rPr lang="fr-FR" sz="500" b="0" i="0" u="none" strike="noStrike">
                          <a:solidFill>
                            <a:srgbClr val="000000"/>
                          </a:solidFill>
                          <a:effectLst/>
                          <a:latin typeface="Arial" panose="020B0604020202020204" pitchFamily="34" charset="0"/>
                        </a:rPr>
                        <a:t>Une société étrangère avec qui nous signons un contrat de sous-traitance s'avère sous-traiter la prestation à une seconde société :</a:t>
                      </a:r>
                    </a:p>
                  </a:txBody>
                  <a:tcPr marL="4635" marR="4635" marT="4635" marB="0" anchor="b">
                    <a:lnL>
                      <a:noFill/>
                    </a:lnL>
                    <a:lnR>
                      <a:noFill/>
                    </a:lnR>
                    <a:lnT>
                      <a:noFill/>
                    </a:lnT>
                    <a:lnB>
                      <a:noFill/>
                    </a:lnB>
                  </a:tcPr>
                </a:tc>
                <a:tc hMerge="1">
                  <a:txBody>
                    <a:bodyPr/>
                    <a:lstStyle/>
                    <a:p>
                      <a:endParaRPr lang="fr-FR"/>
                    </a:p>
                  </a:txBody>
                  <a:tcPr/>
                </a:tc>
                <a:extLst>
                  <a:ext uri="{0D108BD9-81ED-4DB2-BD59-A6C34878D82A}">
                    <a16:rowId xmlns:a16="http://schemas.microsoft.com/office/drawing/2014/main" val="641876298"/>
                  </a:ext>
                </a:extLst>
              </a:tr>
              <a:tr h="188923">
                <a:tc gridSpan="2">
                  <a:txBody>
                    <a:bodyPr/>
                    <a:lstStyle/>
                    <a:p>
                      <a:pPr algn="l" fontAlgn="b"/>
                      <a:r>
                        <a:rPr lang="fr-FR" sz="500" b="0" i="0" u="none" strike="noStrike">
                          <a:solidFill>
                            <a:srgbClr val="000000"/>
                          </a:solidFill>
                          <a:effectLst/>
                          <a:latin typeface="Arial" panose="020B0604020202020204" pitchFamily="34" charset="0"/>
                        </a:rPr>
                        <a:t>Nous devons, tout comme si nous avions directement signé avec cette seconde société (SARL, SAS, ou Indépendant Français) vérifier que cette seconde société est bien à jour de ses cotisations fiscales et sociales en France.</a:t>
                      </a:r>
                    </a:p>
                  </a:txBody>
                  <a:tcPr marL="4635" marR="4635" marT="4635" marB="0" anchor="b">
                    <a:lnL>
                      <a:noFill/>
                    </a:lnL>
                    <a:lnR>
                      <a:noFill/>
                    </a:lnR>
                    <a:lnT>
                      <a:noFill/>
                    </a:lnT>
                    <a:lnB>
                      <a:noFill/>
                    </a:lnB>
                  </a:tcPr>
                </a:tc>
                <a:tc hMerge="1">
                  <a:txBody>
                    <a:bodyPr/>
                    <a:lstStyle/>
                    <a:p>
                      <a:endParaRPr lang="fr-FR"/>
                    </a:p>
                  </a:txBody>
                  <a:tcPr/>
                </a:tc>
                <a:extLst>
                  <a:ext uri="{0D108BD9-81ED-4DB2-BD59-A6C34878D82A}">
                    <a16:rowId xmlns:a16="http://schemas.microsoft.com/office/drawing/2014/main" val="113923370"/>
                  </a:ext>
                </a:extLst>
              </a:tr>
              <a:tr h="137484">
                <a:tc>
                  <a:txBody>
                    <a:bodyPr/>
                    <a:lstStyle/>
                    <a:p>
                      <a:pPr algn="l" fontAlgn="b"/>
                      <a:r>
                        <a:rPr lang="fr-FR" sz="500" b="0" i="0" u="none" strike="noStrike">
                          <a:solidFill>
                            <a:srgbClr val="000000"/>
                          </a:solidFill>
                          <a:effectLst/>
                          <a:latin typeface="Arial" panose="020B0604020202020204" pitchFamily="34" charset="0"/>
                        </a:rPr>
                        <a:t>De même si la seconde société intervenante est établie hors de France.</a:t>
                      </a:r>
                    </a:p>
                  </a:txBody>
                  <a:tcPr marL="4635" marR="4635" marT="4635" marB="0" anchor="b">
                    <a:lnL>
                      <a:noFill/>
                    </a:lnL>
                    <a:lnR>
                      <a:noFill/>
                    </a:lnR>
                    <a:lnT>
                      <a:noFill/>
                    </a:lnT>
                    <a:lnB>
                      <a:noFill/>
                    </a:lnB>
                  </a:tcPr>
                </a:tc>
                <a:tc>
                  <a:txBody>
                    <a:bodyPr/>
                    <a:lstStyle/>
                    <a:p>
                      <a:pPr algn="l" fontAlgn="b"/>
                      <a:endParaRPr lang="fr-FR" sz="700" b="0" i="0" u="none" strike="noStrike" dirty="0">
                        <a:solidFill>
                          <a:srgbClr val="000000"/>
                        </a:solidFill>
                        <a:effectLst/>
                        <a:latin typeface="Arial" panose="020B0604020202020204" pitchFamily="34" charset="0"/>
                      </a:endParaRPr>
                    </a:p>
                  </a:txBody>
                  <a:tcPr marL="4635" marR="4635" marT="4635" marB="0" anchor="b">
                    <a:lnL>
                      <a:noFill/>
                    </a:lnL>
                    <a:lnR>
                      <a:noFill/>
                    </a:lnR>
                    <a:lnT>
                      <a:noFill/>
                    </a:lnT>
                    <a:lnB>
                      <a:noFill/>
                    </a:lnB>
                  </a:tcPr>
                </a:tc>
                <a:extLst>
                  <a:ext uri="{0D108BD9-81ED-4DB2-BD59-A6C34878D82A}">
                    <a16:rowId xmlns:a16="http://schemas.microsoft.com/office/drawing/2014/main" val="3078644914"/>
                  </a:ext>
                </a:extLst>
              </a:tr>
            </a:tbl>
          </a:graphicData>
        </a:graphic>
      </p:graphicFrame>
    </p:spTree>
    <p:extLst>
      <p:ext uri="{BB962C8B-B14F-4D97-AF65-F5344CB8AC3E}">
        <p14:creationId xmlns:p14="http://schemas.microsoft.com/office/powerpoint/2010/main" val="3142993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l"/>
            <a:r>
              <a:rPr lang="fr-FR" sz="4000" dirty="0">
                <a:latin typeface="Verdana" panose="020B0604030504040204" pitchFamily="34" charset="0"/>
                <a:ea typeface="Verdana" panose="020B0604030504040204" pitchFamily="34" charset="0"/>
                <a:cs typeface="Verdana" panose="020B0604030504040204" pitchFamily="34" charset="0"/>
              </a:rPr>
              <a:t>Chapitre 2</a:t>
            </a:r>
            <a:endParaRPr lang="fr-FR" sz="4000" dirty="0"/>
          </a:p>
        </p:txBody>
      </p:sp>
      <p:sp>
        <p:nvSpPr>
          <p:cNvPr id="5" name="Espace réservé du contenu 4"/>
          <p:cNvSpPr>
            <a:spLocks noGrp="1"/>
          </p:cNvSpPr>
          <p:nvPr>
            <p:ph idx="1"/>
          </p:nvPr>
        </p:nvSpPr>
        <p:spPr/>
        <p:txBody>
          <a:bodyPr>
            <a:normAutofit/>
          </a:bodyPr>
          <a:lstStyle/>
          <a:p>
            <a:pPr algn="l"/>
            <a:r>
              <a:rPr lang="fr-FR" sz="2800" dirty="0"/>
              <a:t>          Mentions obligatoires devant figurer sur vos factures</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00" y="271271"/>
            <a:ext cx="1603318" cy="803996"/>
          </a:xfrm>
          <a:prstGeom prst="rect">
            <a:avLst/>
          </a:prstGeom>
        </p:spPr>
      </p:pic>
    </p:spTree>
    <p:extLst>
      <p:ext uri="{BB962C8B-B14F-4D97-AF65-F5344CB8AC3E}">
        <p14:creationId xmlns:p14="http://schemas.microsoft.com/office/powerpoint/2010/main" val="967127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208" y="995679"/>
            <a:ext cx="11930711" cy="5355312"/>
          </a:xfrm>
          <a:prstGeom prst="rect">
            <a:avLst/>
          </a:prstGeom>
        </p:spPr>
        <p:txBody>
          <a:bodyPr wrap="square">
            <a:spAutoFit/>
          </a:bodyPr>
          <a:lstStyle/>
          <a:p>
            <a:pPr marL="285750" indent="-285750">
              <a:buFont typeface="Wingdings" panose="05000000000000000000" pitchFamily="2" charset="2"/>
              <a:buChar char="Ø"/>
            </a:pPr>
            <a:r>
              <a:rPr lang="fr-FR" dirty="0"/>
              <a:t>Références de votre société :</a:t>
            </a:r>
          </a:p>
          <a:p>
            <a:pPr marL="742950" lvl="1" indent="-285750">
              <a:buFont typeface="Wingdings" panose="05000000000000000000" pitchFamily="2" charset="2"/>
              <a:buChar char="ü"/>
            </a:pPr>
            <a:r>
              <a:rPr lang="fr-FR" dirty="0"/>
              <a:t>Nom, adresse, RCS/ville (si vous êtes inscrit au RCS), forme juridique, capital social, SIREN,  le cas échéant, code APE/NAF et N° de TVA intracommunautaire pour les sociétés française et si vous êtes une société étrangère, les mentions obligatoires de votre pays devront figurer sur votre facture.</a:t>
            </a:r>
          </a:p>
          <a:p>
            <a:pPr marL="285750" indent="-285750">
              <a:buFont typeface="Wingdings" panose="05000000000000000000" pitchFamily="2" charset="2"/>
              <a:buChar char="ü"/>
            </a:pPr>
            <a:endParaRPr lang="fr-FR" dirty="0"/>
          </a:p>
          <a:p>
            <a:endParaRPr lang="fr-FR" dirty="0"/>
          </a:p>
          <a:p>
            <a:pPr marL="285750" indent="-285750">
              <a:buFont typeface="Wingdings" panose="05000000000000000000" pitchFamily="2" charset="2"/>
              <a:buChar char="Ø"/>
            </a:pPr>
            <a:r>
              <a:rPr lang="fr-FR" dirty="0"/>
              <a:t>Nom et adresse de la filiale du Groupe INTM </a:t>
            </a:r>
            <a:r>
              <a:rPr lang="fr-FR" dirty="0">
                <a:solidFill>
                  <a:srgbClr val="FF0000"/>
                </a:solidFill>
              </a:rPr>
              <a:t>(voir le nom des filiales à la page 5 de ce livret), </a:t>
            </a:r>
            <a:r>
              <a:rPr lang="fr-FR" dirty="0"/>
              <a:t>exemple :</a:t>
            </a:r>
          </a:p>
          <a:p>
            <a:pPr marL="800100" lvl="1" indent="-342900">
              <a:buFont typeface="Wingdings" panose="05000000000000000000" pitchFamily="2" charset="2"/>
              <a:buChar char="ü"/>
            </a:pPr>
            <a:r>
              <a:rPr lang="fr-FR" dirty="0"/>
              <a:t>INTM GROUPE  2 rue Kléber 92300 LEVALLOIS-PERRET</a:t>
            </a:r>
          </a:p>
          <a:p>
            <a:pPr marL="800100" lvl="1" indent="-342900">
              <a:buFont typeface="Wingdings" panose="05000000000000000000" pitchFamily="2" charset="2"/>
              <a:buChar char="ü"/>
            </a:pPr>
            <a:r>
              <a:rPr lang="fr-FR" dirty="0"/>
              <a:t>N° de TVA intracommunautaire : FR95 453 207 243</a:t>
            </a:r>
          </a:p>
          <a:p>
            <a:pPr marL="800100" lvl="1" indent="-342900">
              <a:buFont typeface="Wingdings" panose="05000000000000000000" pitchFamily="2" charset="2"/>
              <a:buChar char="ü"/>
            </a:pPr>
            <a:r>
              <a:rPr lang="fr-FR" dirty="0"/>
              <a:t>Date de la facture (dernier jour du mois de la prestation)</a:t>
            </a:r>
          </a:p>
          <a:p>
            <a:pPr marL="800100" lvl="1" indent="-342900">
              <a:buFont typeface="Wingdings" panose="05000000000000000000" pitchFamily="2" charset="2"/>
              <a:buChar char="ü"/>
            </a:pPr>
            <a:r>
              <a:rPr lang="fr-FR" dirty="0"/>
              <a:t>Numéro de la facture (celui-ci doit être différent pour chaque facture)</a:t>
            </a:r>
          </a:p>
          <a:p>
            <a:endParaRPr lang="fr-FR" dirty="0"/>
          </a:p>
          <a:p>
            <a:pPr marL="285750" indent="-285750">
              <a:buFont typeface="Wingdings" panose="05000000000000000000" pitchFamily="2" charset="2"/>
              <a:buChar char="Ø"/>
            </a:pPr>
            <a:r>
              <a:rPr lang="fr-FR" dirty="0"/>
              <a:t>Désignation de la prestation (inclure le mois de prestation),  le prix HT, le total HT de la prestation et la TVA applicable  avec la mention« TVA acquittée sur les encaissements »</a:t>
            </a:r>
          </a:p>
          <a:p>
            <a:pPr marL="285750" indent="-285750">
              <a:buFont typeface="Wingdings" panose="05000000000000000000" pitchFamily="2" charset="2"/>
              <a:buChar char="Ø"/>
            </a:pPr>
            <a:r>
              <a:rPr lang="fr-FR" dirty="0"/>
              <a:t>Pour les entreprises en franchise de TVA indiquer la mention « TVA non applicable, art.293 B du CGI »</a:t>
            </a:r>
          </a:p>
          <a:p>
            <a:endParaRPr lang="fr-FR" dirty="0"/>
          </a:p>
          <a:p>
            <a:pPr marL="342900" indent="-342900">
              <a:buFont typeface="Wingdings" panose="05000000000000000000" pitchFamily="2" charset="2"/>
              <a:buChar char="Ø"/>
            </a:pPr>
            <a:r>
              <a:rPr lang="fr-FR" dirty="0"/>
              <a:t>La date de règlement ou l’échéance, le mode de règlement, Le taux des pénalités de retard :</a:t>
            </a:r>
          </a:p>
          <a:p>
            <a:endParaRPr lang="fr-FR" dirty="0"/>
          </a:p>
          <a:p>
            <a:pPr marL="742950" lvl="1" indent="-285750">
              <a:buFont typeface="Wingdings" panose="05000000000000000000" pitchFamily="2" charset="2"/>
              <a:buChar char="ü"/>
            </a:pPr>
            <a:r>
              <a:rPr lang="fr-FR" dirty="0"/>
              <a:t>Exemple : </a:t>
            </a:r>
            <a:endParaRPr lang="fr-FR" dirty="0">
              <a:solidFill>
                <a:srgbClr val="FF000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16"/>
            <a:ext cx="12192000" cy="102549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19" y="202621"/>
            <a:ext cx="1120081" cy="549914"/>
          </a:xfrm>
          <a:prstGeom prst="rect">
            <a:avLst/>
          </a:prstGeom>
        </p:spPr>
      </p:pic>
      <p:pic>
        <p:nvPicPr>
          <p:cNvPr id="6" name="Image 5">
            <a:extLst>
              <a:ext uri="{FF2B5EF4-FFF2-40B4-BE49-F238E27FC236}">
                <a16:creationId xmlns:a16="http://schemas.microsoft.com/office/drawing/2014/main" id="{73211BC0-8FEF-4735-BFE0-C55DA802B165}"/>
              </a:ext>
            </a:extLst>
          </p:cNvPr>
          <p:cNvPicPr>
            <a:picLocks noChangeAspect="1"/>
          </p:cNvPicPr>
          <p:nvPr/>
        </p:nvPicPr>
        <p:blipFill>
          <a:blip r:embed="rId4"/>
          <a:stretch>
            <a:fillRect/>
          </a:stretch>
        </p:blipFill>
        <p:spPr>
          <a:xfrm>
            <a:off x="2010055" y="5998566"/>
            <a:ext cx="6791325" cy="352425"/>
          </a:xfrm>
          <a:prstGeom prst="rect">
            <a:avLst/>
          </a:prstGeom>
        </p:spPr>
      </p:pic>
    </p:spTree>
    <p:extLst>
      <p:ext uri="{BB962C8B-B14F-4D97-AF65-F5344CB8AC3E}">
        <p14:creationId xmlns:p14="http://schemas.microsoft.com/office/powerpoint/2010/main" val="1584833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a:p>
            <a:pPr marL="0" indent="0">
              <a:buNone/>
            </a:pPr>
            <a:r>
              <a:rPr lang="fr-FR" sz="2000" b="1" dirty="0">
                <a:latin typeface="Verdana" panose="020B0604030504040204" pitchFamily="34" charset="0"/>
                <a:ea typeface="Verdana" panose="020B0604030504040204" pitchFamily="34" charset="0"/>
                <a:cs typeface="Verdana" panose="020B0604030504040204" pitchFamily="34" charset="0"/>
              </a:rPr>
              <a:t>Le Groupe INTM a externalisé sa gestion de l’ensemble des prestataires pour la collecte de vos documents administratifs auprès de PROVIGIS.</a:t>
            </a:r>
          </a:p>
          <a:p>
            <a:endParaRPr lang="fr-FR" sz="2000" b="1"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fr-FR" sz="1600" dirty="0">
                <a:latin typeface="Verdana" panose="020B0604030504040204" pitchFamily="34" charset="0"/>
                <a:ea typeface="Verdana" panose="020B0604030504040204" pitchFamily="34" charset="0"/>
                <a:cs typeface="Verdana" panose="020B0604030504040204" pitchFamily="34" charset="0"/>
              </a:rPr>
              <a:t>A ce titre, le guide d’utilisation PROVIGIS est annexé pour vous faciliter le dépôt  des documents légaux liés à l’obligation de vigilance, les documents réglementaires obligatoires et les documents spécifiques à la relation client/fournisseur.</a:t>
            </a:r>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43" y="270354"/>
            <a:ext cx="1560347" cy="766067"/>
          </a:xfrm>
          <a:prstGeom prst="rect">
            <a:avLst/>
          </a:prstGeom>
        </p:spPr>
      </p:pic>
      <p:pic>
        <p:nvPicPr>
          <p:cNvPr id="4098" name="Image 1" descr="cid:image006.png@01D1A171.E79FA1F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322" y="5610243"/>
            <a:ext cx="2067477" cy="56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212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l"/>
            <a:r>
              <a:rPr lang="fr-FR" sz="4000" dirty="0">
                <a:latin typeface="Verdana" panose="020B0604030504040204" pitchFamily="34" charset="0"/>
                <a:ea typeface="Verdana" panose="020B0604030504040204" pitchFamily="34" charset="0"/>
                <a:cs typeface="Verdana" panose="020B0604030504040204" pitchFamily="34" charset="0"/>
              </a:rPr>
              <a:t> Manuel d’utilisation PROVIGIS</a:t>
            </a:r>
            <a:endParaRPr lang="fr-FR" sz="4000" dirty="0"/>
          </a:p>
        </p:txBody>
      </p:sp>
      <p:sp>
        <p:nvSpPr>
          <p:cNvPr id="5" name="Espace réservé du contenu 4"/>
          <p:cNvSpPr>
            <a:spLocks noGrp="1"/>
          </p:cNvSpPr>
          <p:nvPr>
            <p:ph idx="1"/>
          </p:nvPr>
        </p:nvSpPr>
        <p:spPr/>
        <p:txBody>
          <a:bodyPr>
            <a:normAutofit/>
          </a:bodyPr>
          <a:lstStyle/>
          <a:p>
            <a:pPr algn="l"/>
            <a:r>
              <a:rPr lang="fr-FR" sz="2800" dirty="0"/>
              <a:t>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00" y="271271"/>
            <a:ext cx="1603318" cy="803996"/>
          </a:xfrm>
          <a:prstGeom prst="rect">
            <a:avLst/>
          </a:prstGeom>
        </p:spPr>
      </p:pic>
    </p:spTree>
    <p:extLst>
      <p:ext uri="{BB962C8B-B14F-4D97-AF65-F5344CB8AC3E}">
        <p14:creationId xmlns:p14="http://schemas.microsoft.com/office/powerpoint/2010/main" val="3459005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Imag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16" y="2287518"/>
            <a:ext cx="8572501" cy="440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43" y="270354"/>
            <a:ext cx="1560347" cy="766067"/>
          </a:xfrm>
          <a:prstGeom prst="rect">
            <a:avLst/>
          </a:prstGeom>
        </p:spPr>
      </p:pic>
    </p:spTree>
    <p:extLst>
      <p:ext uri="{BB962C8B-B14F-4D97-AF65-F5344CB8AC3E}">
        <p14:creationId xmlns:p14="http://schemas.microsoft.com/office/powerpoint/2010/main" val="2718837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85" y="1949450"/>
            <a:ext cx="68961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43" y="270354"/>
            <a:ext cx="1560347" cy="766067"/>
          </a:xfrm>
          <a:prstGeom prst="rect">
            <a:avLst/>
          </a:prstGeom>
        </p:spPr>
      </p:pic>
    </p:spTree>
    <p:extLst>
      <p:ext uri="{BB962C8B-B14F-4D97-AF65-F5344CB8AC3E}">
        <p14:creationId xmlns:p14="http://schemas.microsoft.com/office/powerpoint/2010/main" val="1900061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Image 4" descr="cid:image006.png@01D21379.4100FCC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5935" y="2030817"/>
            <a:ext cx="5930900" cy="35242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Connecteur droit avec flèche 10"/>
          <p:cNvPicPr>
            <a:picLocks noChangeArrowheads="1"/>
          </p:cNvPicPr>
          <p:nvPr/>
        </p:nvPicPr>
        <p:blipFill>
          <a:blip r:embed="rId4">
            <a:extLst>
              <a:ext uri="{28A0092B-C50C-407E-A947-70E740481C1C}">
                <a14:useLocalDpi xmlns:a14="http://schemas.microsoft.com/office/drawing/2010/main" val="0"/>
              </a:ext>
            </a:extLst>
          </a:blip>
          <a:srcRect r="-239111"/>
          <a:stretch>
            <a:fillRect/>
          </a:stretch>
        </p:blipFill>
        <p:spPr bwMode="auto">
          <a:xfrm>
            <a:off x="6300160" y="4602568"/>
            <a:ext cx="484188"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Connecteur droit avec flèche 11"/>
          <p:cNvPicPr>
            <a:picLocks noChangeArrowheads="1"/>
          </p:cNvPicPr>
          <p:nvPr/>
        </p:nvPicPr>
        <p:blipFill>
          <a:blip r:embed="rId4">
            <a:extLst>
              <a:ext uri="{28A0092B-C50C-407E-A947-70E740481C1C}">
                <a14:useLocalDpi xmlns:a14="http://schemas.microsoft.com/office/drawing/2010/main" val="0"/>
              </a:ext>
            </a:extLst>
          </a:blip>
          <a:srcRect r="-239111"/>
          <a:stretch>
            <a:fillRect/>
          </a:stretch>
        </p:blipFill>
        <p:spPr bwMode="auto">
          <a:xfrm>
            <a:off x="6296985" y="4910543"/>
            <a:ext cx="484188"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Connecteur droit avec flèche 12"/>
          <p:cNvPicPr>
            <a:picLocks noChangeArrowheads="1"/>
          </p:cNvPicPr>
          <p:nvPr/>
        </p:nvPicPr>
        <p:blipFill>
          <a:blip r:embed="rId4">
            <a:extLst>
              <a:ext uri="{28A0092B-C50C-407E-A947-70E740481C1C}">
                <a14:useLocalDpi xmlns:a14="http://schemas.microsoft.com/office/drawing/2010/main" val="0"/>
              </a:ext>
            </a:extLst>
          </a:blip>
          <a:srcRect r="-239111"/>
          <a:stretch>
            <a:fillRect/>
          </a:stretch>
        </p:blipFill>
        <p:spPr bwMode="auto">
          <a:xfrm>
            <a:off x="6311273" y="5555068"/>
            <a:ext cx="484187"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435935" y="20308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Dépôt des documents</a:t>
            </a:r>
            <a:endParaRPr kumimoji="0" lang="fr-FR"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6"/>
          <p:cNvSpPr>
            <a:spLocks noChangeArrowheads="1"/>
          </p:cNvSpPr>
          <p:nvPr/>
        </p:nvSpPr>
        <p:spPr bwMode="auto">
          <a:xfrm>
            <a:off x="435935" y="24880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7"/>
          <p:cNvSpPr>
            <a:spLocks noChangeArrowheads="1"/>
          </p:cNvSpPr>
          <p:nvPr/>
        </p:nvSpPr>
        <p:spPr bwMode="auto">
          <a:xfrm>
            <a:off x="435935" y="57646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Une fois connecté, il vous suffit de cliquer sur « Mettre à jour » et d’ uploader le document demandé </a:t>
            </a:r>
            <a:endParaRPr kumimoji="0" lang="fr-FR"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toute demande d'information, vous pouvez contacter directement l’équipe Support Provigis : </a:t>
            </a:r>
            <a:r>
              <a:rPr kumimoji="0" lang="fr-FR" altLang="fr-FR" sz="1000" b="0" i="0" u="none" strike="noStrike" cap="none" normalizeH="0" baseline="0">
                <a:ln>
                  <a:noFill/>
                </a:ln>
                <a:solidFill>
                  <a:schemeClr val="tx1"/>
                </a:solidFill>
                <a:effectLst/>
                <a:ea typeface="Calibri" panose="020F0502020204030204" pitchFamily="34" charset="0"/>
                <a:cs typeface="Times New Roman" panose="02020603050405020304" pitchFamily="18" charset="0"/>
                <a:hlinkClick r:id="rId5"/>
              </a:rPr>
              <a:t>assistance@provigis.com</a:t>
            </a:r>
            <a:endParaRPr kumimoji="0" lang="fr-FR" altLang="fr-FR"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143" y="270354"/>
            <a:ext cx="1560347" cy="766067"/>
          </a:xfrm>
          <a:prstGeom prst="rect">
            <a:avLst/>
          </a:prstGeom>
        </p:spPr>
      </p:pic>
    </p:spTree>
    <p:extLst>
      <p:ext uri="{BB962C8B-B14F-4D97-AF65-F5344CB8AC3E}">
        <p14:creationId xmlns:p14="http://schemas.microsoft.com/office/powerpoint/2010/main" val="1371838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330"/>
            <a:ext cx="12192000" cy="172940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43" y="270354"/>
            <a:ext cx="1560347" cy="766067"/>
          </a:xfrm>
          <a:prstGeom prst="rect">
            <a:avLst/>
          </a:prstGeom>
        </p:spPr>
      </p:pic>
      <p:sp>
        <p:nvSpPr>
          <p:cNvPr id="12" name="Titre 11"/>
          <p:cNvSpPr>
            <a:spLocks noGrp="1"/>
          </p:cNvSpPr>
          <p:nvPr>
            <p:ph type="ctrTitle"/>
          </p:nvPr>
        </p:nvSpPr>
        <p:spPr>
          <a:xfrm>
            <a:off x="1524000" y="3359425"/>
            <a:ext cx="6228522" cy="2315817"/>
          </a:xfrm>
          <a:ln w="12700">
            <a:noFill/>
          </a:ln>
        </p:spPr>
        <p:txBody>
          <a:bodyPr>
            <a:normAutofit/>
          </a:bodyPr>
          <a:lstStyle/>
          <a:p>
            <a:pPr algn="r"/>
            <a:r>
              <a:rPr lang="fr-FR" sz="1800" dirty="0">
                <a:latin typeface="Verdana" panose="020B0604030504040204" pitchFamily="34" charset="0"/>
                <a:ea typeface="Verdana" panose="020B0604030504040204" pitchFamily="34" charset="0"/>
                <a:cs typeface="Verdana" panose="020B0604030504040204" pitchFamily="34" charset="0"/>
              </a:rPr>
              <a:t>2 rue Kléber – 92300 LEVALLOIS-PERRET</a:t>
            </a:r>
            <a:br>
              <a:rPr lang="fr-FR" sz="1800" dirty="0">
                <a:latin typeface="Verdana" panose="020B0604030504040204" pitchFamily="34" charset="0"/>
                <a:ea typeface="Verdana" panose="020B0604030504040204" pitchFamily="34" charset="0"/>
                <a:cs typeface="Verdana" panose="020B0604030504040204" pitchFamily="34" charset="0"/>
              </a:rPr>
            </a:br>
            <a:r>
              <a:rPr lang="fr-FR" sz="1800" dirty="0">
                <a:latin typeface="Verdana" panose="020B0604030504040204" pitchFamily="34" charset="0"/>
                <a:ea typeface="Verdana" panose="020B0604030504040204" pitchFamily="34" charset="0"/>
                <a:cs typeface="Verdana" panose="020B0604030504040204" pitchFamily="34" charset="0"/>
              </a:rPr>
              <a:t>Tél. : +33 (0)1 46 17 01 10</a:t>
            </a:r>
            <a:br>
              <a:rPr lang="fr-FR" sz="1800" dirty="0">
                <a:latin typeface="Verdana" panose="020B0604030504040204" pitchFamily="34" charset="0"/>
                <a:ea typeface="Verdana" panose="020B0604030504040204" pitchFamily="34" charset="0"/>
                <a:cs typeface="Verdana" panose="020B0604030504040204" pitchFamily="34" charset="0"/>
              </a:rPr>
            </a:br>
            <a:r>
              <a:rPr lang="fr-FR" sz="1800" dirty="0">
                <a:latin typeface="Verdana" panose="020B0604030504040204" pitchFamily="34" charset="0"/>
                <a:ea typeface="Verdana" panose="020B0604030504040204" pitchFamily="34" charset="0"/>
                <a:cs typeface="Verdana" panose="020B0604030504040204" pitchFamily="34" charset="0"/>
              </a:rPr>
              <a:t>www.intm.fr</a:t>
            </a:r>
            <a:br>
              <a:rPr lang="fr-FR" sz="1800" dirty="0">
                <a:latin typeface="Verdana" panose="020B0604030504040204" pitchFamily="34" charset="0"/>
                <a:ea typeface="Verdana" panose="020B0604030504040204" pitchFamily="34" charset="0"/>
                <a:cs typeface="Verdana" panose="020B0604030504040204" pitchFamily="34" charset="0"/>
              </a:rPr>
            </a:br>
            <a:endParaRPr lang="fr-FR" sz="1800" dirty="0">
              <a:latin typeface="Verdana" panose="020B0604030504040204" pitchFamily="34" charset="0"/>
              <a:ea typeface="Verdana" panose="020B0604030504040204" pitchFamily="34" charset="0"/>
              <a:cs typeface="Verdana" panose="020B0604030504040204" pitchFamily="34" charset="0"/>
            </a:endParaRPr>
          </a:p>
        </p:txBody>
      </p:sp>
      <p:sp>
        <p:nvSpPr>
          <p:cNvPr id="13" name="Zone de texte 6"/>
          <p:cNvSpPr txBox="1">
            <a:spLocks noGrp="1"/>
          </p:cNvSpPr>
          <p:nvPr>
            <p:ph type="subTitle" idx="1"/>
          </p:nvPr>
        </p:nvSpPr>
        <p:spPr>
          <a:xfrm>
            <a:off x="1524000" y="6264524"/>
            <a:ext cx="9144000" cy="337930"/>
          </a:xfrm>
          <a:prstGeom prst="rect">
            <a:avLst/>
          </a:prstGeom>
          <a:noFill/>
          <a:ln w="12700">
            <a:solidFill>
              <a:schemeClr val="tx1"/>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fr-FR" sz="800" dirty="0">
                <a:solidFill>
                  <a:srgbClr val="7F7F7F"/>
                </a:solidFill>
                <a:latin typeface="Open Sans"/>
                <a:ea typeface="MS Mincho" panose="02020609040205080304" pitchFamily="49" charset="-128"/>
                <a:cs typeface="Times New Roman" panose="02020603050405020304" pitchFamily="18" charset="0"/>
              </a:rPr>
              <a:t>INTM SAS au capital de 1 500 000 Euros</a:t>
            </a:r>
            <a:r>
              <a:rPr lang="fr-FR" sz="800" dirty="0">
                <a:latin typeface="Open Sans"/>
                <a:ea typeface="MS Mincho" panose="02020609040205080304" pitchFamily="49" charset="-128"/>
                <a:cs typeface="Times New Roman" panose="02020603050405020304" pitchFamily="18" charset="0"/>
              </a:rPr>
              <a:t>    -   </a:t>
            </a:r>
            <a:r>
              <a:rPr lang="fr-FR" sz="800" dirty="0">
                <a:solidFill>
                  <a:srgbClr val="7F7F7F"/>
                </a:solidFill>
                <a:latin typeface="Open Sans"/>
                <a:ea typeface="MS Mincho" panose="02020609040205080304" pitchFamily="49" charset="-128"/>
                <a:cs typeface="Times New Roman" panose="02020603050405020304" pitchFamily="18" charset="0"/>
              </a:rPr>
              <a:t>RCS Nanterre B 453 207 243 – APE 6202A   - FR 95 453 207 243</a:t>
            </a:r>
            <a:endParaRPr lang="fr-FR" sz="1200" dirty="0">
              <a:effectLst/>
              <a:ea typeface="MS Mincho" panose="02020609040205080304" pitchFamily="49" charset="-128"/>
              <a:cs typeface="Times New Roman" panose="02020603050405020304" pitchFamily="18" charset="0"/>
            </a:endParaRPr>
          </a:p>
        </p:txBody>
      </p:sp>
      <p:cxnSp>
        <p:nvCxnSpPr>
          <p:cNvPr id="15" name="Connecteur droit 14"/>
          <p:cNvCxnSpPr/>
          <p:nvPr/>
        </p:nvCxnSpPr>
        <p:spPr>
          <a:xfrm flipH="1">
            <a:off x="8198900" y="4389120"/>
            <a:ext cx="220" cy="11625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8879840" y="4013200"/>
            <a:ext cx="2702560" cy="1605280"/>
          </a:xfrm>
          <a:prstGeom prst="rect">
            <a:avLst/>
          </a:prstGeom>
          <a:noFill/>
        </p:spPr>
        <p:txBody>
          <a:bodyPr wrap="square" rtlCol="0">
            <a:spAutoFit/>
          </a:bodyPr>
          <a:lstStyle/>
          <a:p>
            <a:endParaRPr lang="fr-FR" dirty="0"/>
          </a:p>
        </p:txBody>
      </p:sp>
      <p:pic>
        <p:nvPicPr>
          <p:cNvPr id="40" name="Imag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3040" y="4578293"/>
            <a:ext cx="1320855" cy="660429"/>
          </a:xfrm>
          <a:prstGeom prst="rect">
            <a:avLst/>
          </a:prstGeom>
        </p:spPr>
      </p:pic>
    </p:spTree>
    <p:extLst>
      <p:ext uri="{BB962C8B-B14F-4D97-AF65-F5344CB8AC3E}">
        <p14:creationId xmlns:p14="http://schemas.microsoft.com/office/powerpoint/2010/main" val="158875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0199" y="1727201"/>
            <a:ext cx="11616267" cy="4629150"/>
          </a:xfrm>
        </p:spPr>
        <p:txBody>
          <a:bodyPr>
            <a:normAutofit lnSpcReduction="10000"/>
          </a:bodyPr>
          <a:lstStyle/>
          <a:p>
            <a:pPr marL="0" indent="0">
              <a:buNone/>
            </a:pPr>
            <a:endParaRPr lang="fr-FR" dirty="0"/>
          </a:p>
          <a:p>
            <a:pPr marL="0" indent="0" algn="just">
              <a:buNone/>
            </a:pPr>
            <a:r>
              <a:rPr lang="fr-FR" sz="2400" b="1" i="1" dirty="0">
                <a:latin typeface="Verdana" panose="020B0604030504040204" pitchFamily="34" charset="0"/>
                <a:ea typeface="Verdana" panose="020B0604030504040204" pitchFamily="34" charset="0"/>
                <a:cs typeface="Verdana" panose="020B0604030504040204" pitchFamily="34" charset="0"/>
              </a:rPr>
              <a:t>L’objectif de ce document est de faciliter les relations administratives avec nos prestataires extérieurs et de rappeler le cadre légal entre les parties.</a:t>
            </a:r>
          </a:p>
          <a:p>
            <a:pPr marL="0" indent="0">
              <a:buNone/>
            </a:pPr>
            <a:endParaRPr lang="fr-FR" sz="2600" b="1" i="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b="1" i="1" dirty="0">
                <a:latin typeface="Verdana" panose="020B0604030504040204" pitchFamily="34" charset="0"/>
                <a:ea typeface="Verdana" panose="020B0604030504040204" pitchFamily="34" charset="0"/>
                <a:cs typeface="Verdana" panose="020B0604030504040204" pitchFamily="34" charset="0"/>
              </a:rPr>
              <a:t>SOMMAIRE</a:t>
            </a:r>
            <a:endParaRPr lang="fr-FR"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dirty="0"/>
          </a:p>
          <a:p>
            <a:pPr>
              <a:buFont typeface="Wingdings" panose="05000000000000000000" pitchFamily="2" charset="2"/>
              <a:buChar char="v"/>
            </a:pPr>
            <a:r>
              <a:rPr lang="fr-FR" sz="1700" dirty="0"/>
              <a:t> </a:t>
            </a:r>
            <a:r>
              <a:rPr lang="fr-FR" sz="1600" dirty="0">
                <a:latin typeface="Verdana" panose="020B0604030504040204" pitchFamily="34" charset="0"/>
                <a:ea typeface="Verdana" panose="020B0604030504040204" pitchFamily="34" charset="0"/>
                <a:cs typeface="Verdana" panose="020B0604030504040204" pitchFamily="34" charset="0"/>
              </a:rPr>
              <a:t>Modalités d’envoi du compte rendu d’activités mensuel dit CRA</a:t>
            </a:r>
          </a:p>
          <a:p>
            <a:pPr>
              <a:buFont typeface="Wingdings" panose="05000000000000000000" pitchFamily="2" charset="2"/>
              <a:buChar char="v"/>
            </a:pPr>
            <a:r>
              <a:rPr lang="fr-FR" sz="1600" dirty="0">
                <a:latin typeface="Verdana" panose="020B0604030504040204" pitchFamily="34" charset="0"/>
                <a:ea typeface="Verdana" panose="020B0604030504040204" pitchFamily="34" charset="0"/>
                <a:cs typeface="Verdana" panose="020B0604030504040204" pitchFamily="34" charset="0"/>
              </a:rPr>
              <a:t> Modalités et date d’envoi des factures avec les règles de facturation et de règlements</a:t>
            </a:r>
          </a:p>
          <a:p>
            <a:pPr>
              <a:buFont typeface="Wingdings" panose="05000000000000000000" pitchFamily="2" charset="2"/>
              <a:buChar char="v"/>
            </a:pPr>
            <a:r>
              <a:rPr lang="fr-FR" sz="1600" dirty="0">
                <a:latin typeface="Verdana" panose="020B0604030504040204" pitchFamily="34" charset="0"/>
                <a:ea typeface="Verdana" panose="020B0604030504040204" pitchFamily="34" charset="0"/>
                <a:cs typeface="Verdana" panose="020B0604030504040204" pitchFamily="34" charset="0"/>
              </a:rPr>
              <a:t> Obligations fiscales et sociales (et autres) des prestataires vis-à-vis de l’ensemble de nos filiales</a:t>
            </a:r>
          </a:p>
          <a:p>
            <a:pPr lvl="1">
              <a:buFont typeface="Wingdings" panose="05000000000000000000" pitchFamily="2" charset="2"/>
              <a:buChar char="ü"/>
            </a:pPr>
            <a:r>
              <a:rPr lang="fr-FR" sz="1600" dirty="0">
                <a:latin typeface="Verdana" panose="020B0604030504040204" pitchFamily="34" charset="0"/>
                <a:ea typeface="Verdana" panose="020B0604030504040204" pitchFamily="34" charset="0"/>
                <a:cs typeface="Verdana" panose="020B0604030504040204" pitchFamily="34" charset="0"/>
              </a:rPr>
              <a:t> </a:t>
            </a:r>
            <a:r>
              <a:rPr lang="fr-FR" sz="1200" dirty="0">
                <a:latin typeface="Verdana" panose="020B0604030504040204" pitchFamily="34" charset="0"/>
                <a:ea typeface="Verdana" panose="020B0604030504040204" pitchFamily="34" charset="0"/>
                <a:cs typeface="Verdana" panose="020B0604030504040204" pitchFamily="34" charset="0"/>
              </a:rPr>
              <a:t>Chapitre 1 : Comment se procurer les attestations demandées ?</a:t>
            </a:r>
          </a:p>
          <a:p>
            <a:pPr lvl="1">
              <a:buFont typeface="Wingdings" panose="05000000000000000000" pitchFamily="2" charset="2"/>
              <a:buChar char="ü"/>
            </a:pPr>
            <a:r>
              <a:rPr lang="fr-FR" sz="1200" dirty="0">
                <a:latin typeface="Verdana" panose="020B0604030504040204" pitchFamily="34" charset="0"/>
                <a:ea typeface="Verdana" panose="020B0604030504040204" pitchFamily="34" charset="0"/>
                <a:cs typeface="Verdana" panose="020B0604030504040204" pitchFamily="34" charset="0"/>
              </a:rPr>
              <a:t> Chapitre 2 : Mentions obligatoires devant apparaître dans les factures et autres</a:t>
            </a:r>
          </a:p>
          <a:p>
            <a:pPr marL="228600" lvl="1">
              <a:lnSpc>
                <a:spcPct val="100000"/>
              </a:lnSpc>
              <a:spcBef>
                <a:spcPts val="1000"/>
              </a:spcBef>
              <a:buFont typeface="Wingdings" panose="05000000000000000000" pitchFamily="2" charset="2"/>
              <a:buChar char="v"/>
            </a:pPr>
            <a:r>
              <a:rPr lang="fr-FR" sz="1600" dirty="0">
                <a:latin typeface="Verdana" panose="020B0604030504040204" pitchFamily="34" charset="0"/>
                <a:ea typeface="Verdana" panose="020B0604030504040204" pitchFamily="34" charset="0"/>
                <a:cs typeface="Verdana" panose="020B0604030504040204" pitchFamily="34" charset="0"/>
              </a:rPr>
              <a:t>Manuel d’utilisation </a:t>
            </a:r>
            <a:r>
              <a:rPr lang="fr-FR" sz="1600" dirty="0" err="1">
                <a:latin typeface="Verdana" panose="020B0604030504040204" pitchFamily="34" charset="0"/>
                <a:ea typeface="Verdana" panose="020B0604030504040204" pitchFamily="34" charset="0"/>
                <a:cs typeface="Verdana" panose="020B0604030504040204" pitchFamily="34" charset="0"/>
              </a:rPr>
              <a:t>Provigis</a:t>
            </a:r>
            <a:r>
              <a:rPr lang="fr-FR" sz="1600" dirty="0">
                <a:latin typeface="Verdana" panose="020B0604030504040204" pitchFamily="34" charset="0"/>
                <a:ea typeface="Verdana" panose="020B0604030504040204" pitchFamily="34" charset="0"/>
                <a:cs typeface="Verdana" panose="020B0604030504040204" pitchFamily="34" charset="0"/>
              </a:rPr>
              <a:t> pour le dépôt de vos documents</a:t>
            </a:r>
          </a:p>
          <a:p>
            <a:pPr lvl="1">
              <a:buFont typeface="Wingdings" panose="05000000000000000000" pitchFamily="2" charset="2"/>
              <a:buChar char="ü"/>
            </a:pPr>
            <a:endParaRPr lang="fr-FR" sz="12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fr-FR" sz="1700" dirty="0"/>
          </a:p>
          <a:p>
            <a:pPr lvl="1">
              <a:buFont typeface="Wingdings" panose="05000000000000000000" pitchFamily="2" charset="2"/>
              <a:buChar char="ü"/>
            </a:pPr>
            <a:endParaRPr lang="fr-FR" sz="1200"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fr-FR" sz="1700" dirty="0"/>
          </a:p>
          <a:p>
            <a:pPr marL="457200" lvl="1" indent="0">
              <a:buNone/>
            </a:pPr>
            <a:endParaRPr lang="fr-FR" sz="1700"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67"/>
            <a:ext cx="12192000" cy="168101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6" y="402333"/>
            <a:ext cx="1560347" cy="766067"/>
          </a:xfrm>
          <a:prstGeom prst="rect">
            <a:avLst/>
          </a:prstGeom>
        </p:spPr>
      </p:pic>
    </p:spTree>
    <p:extLst>
      <p:ext uri="{BB962C8B-B14F-4D97-AF65-F5344CB8AC3E}">
        <p14:creationId xmlns:p14="http://schemas.microsoft.com/office/powerpoint/2010/main" val="149586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233640" y="1681018"/>
            <a:ext cx="5157787" cy="823912"/>
          </a:xfrm>
        </p:spPr>
        <p:txBody>
          <a:bodyPr>
            <a:normAutofit/>
          </a:bodyPr>
          <a:lstStyle/>
          <a:p>
            <a:r>
              <a:rPr lang="fr-FR" sz="2000" i="1" dirty="0">
                <a:latin typeface="Verdana" panose="020B0604030504040204" pitchFamily="34" charset="0"/>
                <a:ea typeface="Verdana" panose="020B0604030504040204" pitchFamily="34" charset="0"/>
                <a:cs typeface="Verdana" panose="020B0604030504040204" pitchFamily="34" charset="0"/>
              </a:rPr>
              <a:t>Compte rendu d'activité mensuel</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contenu 3"/>
          <p:cNvSpPr>
            <a:spLocks noGrp="1"/>
          </p:cNvSpPr>
          <p:nvPr>
            <p:ph sz="half" idx="2"/>
          </p:nvPr>
        </p:nvSpPr>
        <p:spPr>
          <a:xfrm>
            <a:off x="839788" y="2752725"/>
            <a:ext cx="10094912" cy="3694728"/>
          </a:xfrm>
        </p:spPr>
        <p:txBody>
          <a:bodyPr>
            <a:normAutofit/>
          </a:bodyPr>
          <a:lstStyle/>
          <a:p>
            <a:pPr marL="0" indent="0">
              <a:buNone/>
            </a:pPr>
            <a:endParaRPr lang="fr-FR" sz="1400"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1400" dirty="0">
                <a:latin typeface="Verdana" panose="020B0604030504040204" pitchFamily="34" charset="0"/>
                <a:ea typeface="Verdana" panose="020B0604030504040204" pitchFamily="34" charset="0"/>
                <a:cs typeface="Verdana" panose="020B0604030504040204" pitchFamily="34" charset="0"/>
              </a:rPr>
              <a:t>Dès votre arrivée dans notre Groupe, vous recevrez un lien où figure votre identifiant et votre mot de passe pour vous connecter à notre outil VSA afin de remplir votre CRA mensuellement (Compte Rendu d’activité)</a:t>
            </a:r>
          </a:p>
          <a:p>
            <a:pPr marL="0" indent="0">
              <a:buNone/>
            </a:pPr>
            <a:endParaRPr lang="fr-FR"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1400" dirty="0">
                <a:latin typeface="Verdana" panose="020B0604030504040204" pitchFamily="34" charset="0"/>
                <a:ea typeface="Verdana" panose="020B0604030504040204" pitchFamily="34" charset="0"/>
                <a:cs typeface="Verdana" panose="020B0604030504040204" pitchFamily="34" charset="0"/>
              </a:rPr>
              <a:t>  </a:t>
            </a:r>
            <a:r>
              <a:rPr lang="fr-FR" sz="1400" b="1" dirty="0">
                <a:latin typeface="Verdana" panose="020B0604030504040204" pitchFamily="34" charset="0"/>
                <a:ea typeface="Verdana" panose="020B0604030504040204" pitchFamily="34" charset="0"/>
                <a:cs typeface="Verdana" panose="020B0604030504040204" pitchFamily="34" charset="0"/>
              </a:rPr>
              <a:t>Attention, votre compte rendu d’activité doit être déposé dans VSA pour au plus tard </a:t>
            </a:r>
            <a:r>
              <a:rPr lang="fr-FR" sz="1400" b="1" u="sng" dirty="0">
                <a:solidFill>
                  <a:srgbClr val="FF0000"/>
                </a:solidFill>
                <a:latin typeface="Verdana" panose="020B0604030504040204" pitchFamily="34" charset="0"/>
                <a:ea typeface="Verdana" panose="020B0604030504040204" pitchFamily="34" charset="0"/>
                <a:cs typeface="Verdana" panose="020B0604030504040204" pitchFamily="34" charset="0"/>
              </a:rPr>
              <a:t>le 20 de chaque mois</a:t>
            </a:r>
          </a:p>
          <a:p>
            <a:pPr marL="0" indent="0">
              <a:buNone/>
            </a:pPr>
            <a:endParaRPr lang="fr-FR" sz="1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fr-FR" sz="1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fr-FR" sz="1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fr-FR" sz="1600" dirty="0">
              <a:latin typeface="Verdana" panose="020B0604030504040204" pitchFamily="34" charset="0"/>
              <a:ea typeface="Verdana" panose="020B0604030504040204" pitchFamily="34" charset="0"/>
              <a:cs typeface="Verdana" panose="020B0604030504040204" pitchFamily="34" charset="0"/>
            </a:endParaRPr>
          </a:p>
          <a:p>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6" y="402333"/>
            <a:ext cx="1560347" cy="766067"/>
          </a:xfrm>
          <a:prstGeom prst="rect">
            <a:avLst/>
          </a:prstGeom>
        </p:spPr>
      </p:pic>
    </p:spTree>
    <p:extLst>
      <p:ext uri="{BB962C8B-B14F-4D97-AF65-F5344CB8AC3E}">
        <p14:creationId xmlns:p14="http://schemas.microsoft.com/office/powerpoint/2010/main" val="80466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0647D8-2F27-4F07-8200-3467B456F53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AB0EB298-3A3A-48DD-894D-8BAF1ABDC7BF}"/>
              </a:ext>
            </a:extLst>
          </p:cNvPr>
          <p:cNvSpPr>
            <a:spLocks noGrp="1"/>
          </p:cNvSpPr>
          <p:nvPr>
            <p:ph idx="1"/>
          </p:nvPr>
        </p:nvSpPr>
        <p:spPr>
          <a:xfrm>
            <a:off x="152400" y="1758157"/>
            <a:ext cx="12039600" cy="5099842"/>
          </a:xfrm>
        </p:spPr>
        <p:txBody>
          <a:bodyPr>
            <a:normAutofit fontScale="32500" lnSpcReduction="20000"/>
          </a:bodyPr>
          <a:lstStyle/>
          <a:p>
            <a:pPr marL="0" indent="0">
              <a:buNone/>
            </a:pPr>
            <a:r>
              <a:rPr lang="fr-FR" sz="4900" b="1" u="sng" dirty="0">
                <a:solidFill>
                  <a:srgbClr val="FF0000"/>
                </a:solidFill>
                <a:latin typeface="Verdana" panose="020B0604030504040204" pitchFamily="34" charset="0"/>
                <a:ea typeface="Verdana" panose="020B0604030504040204" pitchFamily="34" charset="0"/>
              </a:rPr>
              <a:t>Nouveautés 2021 – Dématérialisation des factures</a:t>
            </a:r>
          </a:p>
          <a:p>
            <a:pPr marL="0" indent="0">
              <a:buNone/>
            </a:pPr>
            <a:endParaRPr lang="fr-FR" sz="1500" dirty="0">
              <a:latin typeface="Verdana" panose="020B0604030504040204" pitchFamily="34" charset="0"/>
              <a:ea typeface="Verdana" panose="020B0604030504040204" pitchFamily="34" charset="0"/>
            </a:endParaRPr>
          </a:p>
          <a:p>
            <a:pPr marL="0" indent="0">
              <a:buNone/>
            </a:pPr>
            <a:r>
              <a:rPr lang="fr-FR" sz="3400" dirty="0">
                <a:latin typeface="Verdana" panose="020B0604030504040204" pitchFamily="34" charset="0"/>
                <a:ea typeface="Verdana" panose="020B0604030504040204" pitchFamily="34" charset="0"/>
              </a:rPr>
              <a:t>Afin de traiter plus rapidement vos factures, le Groupe INTM, a mis en place une plateforme de dématérialisation « e-</a:t>
            </a:r>
            <a:r>
              <a:rPr lang="fr-FR" sz="3400" dirty="0" err="1">
                <a:latin typeface="Verdana" panose="020B0604030504040204" pitchFamily="34" charset="0"/>
                <a:ea typeface="Verdana" panose="020B0604030504040204" pitchFamily="34" charset="0"/>
              </a:rPr>
              <a:t>fakto</a:t>
            </a:r>
            <a:r>
              <a:rPr lang="fr-FR" sz="3400" dirty="0">
                <a:latin typeface="Verdana" panose="020B0604030504040204" pitchFamily="34" charset="0"/>
                <a:ea typeface="Verdana" panose="020B0604030504040204" pitchFamily="34" charset="0"/>
              </a:rPr>
              <a:t> » des factures pour l’ensemble de ses fournisseurs</a:t>
            </a:r>
          </a:p>
          <a:p>
            <a:pPr marL="0" indent="0">
              <a:buNone/>
            </a:pPr>
            <a:r>
              <a:rPr lang="fr-FR" sz="3400" dirty="0">
                <a:latin typeface="Verdana" panose="020B0604030504040204" pitchFamily="34" charset="0"/>
                <a:ea typeface="Verdana" panose="020B0604030504040204" pitchFamily="34" charset="0"/>
              </a:rPr>
              <a:t>Vos factures devront être envoyées en format PDF obligatoirement à la filiale du Groupe INTM avec laquelle vous avez signé un contrat de sous-traitance. </a:t>
            </a:r>
          </a:p>
          <a:p>
            <a:pPr marL="0" indent="0">
              <a:buNone/>
            </a:pPr>
            <a:r>
              <a:rPr lang="fr-FR" sz="3400" dirty="0">
                <a:latin typeface="Verdana" panose="020B0604030504040204" pitchFamily="34" charset="0"/>
                <a:ea typeface="Verdana" panose="020B0604030504040204" pitchFamily="34" charset="0"/>
              </a:rPr>
              <a:t>Elles devront impérativement être envoyées à l’adresse e-mail suivante : </a:t>
            </a:r>
          </a:p>
          <a:p>
            <a:pPr marL="0" indent="0" algn="ctr">
              <a:buNone/>
            </a:pPr>
            <a:endParaRPr lang="fr-FR" sz="3500" dirty="0"/>
          </a:p>
          <a:p>
            <a:pPr marL="0" indent="0" algn="ctr">
              <a:buNone/>
            </a:pPr>
            <a:r>
              <a:rPr lang="fr-FR" sz="3500"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2"/>
              </a:rPr>
              <a:t>fournisseurs@intm.fr</a:t>
            </a:r>
            <a:r>
              <a:rPr lang="fr-FR" sz="3500"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FR" sz="3500" dirty="0">
                <a:latin typeface="Verdana" panose="020B0604030504040204" pitchFamily="34" charset="0"/>
                <a:ea typeface="Verdana" panose="020B0604030504040204" pitchFamily="34" charset="0"/>
                <a:cs typeface="Verdana" panose="020B0604030504040204" pitchFamily="34" charset="0"/>
              </a:rPr>
              <a:t>concerne la société INTM France</a:t>
            </a:r>
          </a:p>
          <a:p>
            <a:pPr marL="0" indent="0" algn="ctr">
              <a:buNone/>
            </a:pPr>
            <a:r>
              <a:rPr lang="fr-FR" sz="3500"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3"/>
              </a:rPr>
              <a:t>fournisseurs@intm.be</a:t>
            </a:r>
            <a:r>
              <a:rPr lang="fr-FR" sz="3500"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FR" sz="3500" dirty="0">
                <a:latin typeface="Verdana" panose="020B0604030504040204" pitchFamily="34" charset="0"/>
                <a:ea typeface="Verdana" panose="020B0604030504040204" pitchFamily="34" charset="0"/>
                <a:cs typeface="Verdana" panose="020B0604030504040204" pitchFamily="34" charset="0"/>
              </a:rPr>
              <a:t>concerne la société INTM </a:t>
            </a:r>
            <a:r>
              <a:rPr lang="fr-FR" sz="3500" dirty="0" err="1">
                <a:latin typeface="Verdana" panose="020B0604030504040204" pitchFamily="34" charset="0"/>
                <a:ea typeface="Verdana" panose="020B0604030504040204" pitchFamily="34" charset="0"/>
                <a:cs typeface="Verdana" panose="020B0604030504040204" pitchFamily="34" charset="0"/>
              </a:rPr>
              <a:t>Belgium</a:t>
            </a:r>
            <a:endParaRPr lang="fr-FR" sz="35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fr-FR" sz="3500" dirty="0">
                <a:latin typeface="Verdana" panose="020B0604030504040204" pitchFamily="34" charset="0"/>
                <a:ea typeface="Verdana" panose="020B0604030504040204" pitchFamily="34" charset="0"/>
                <a:cs typeface="Verdana" panose="020B0604030504040204" pitchFamily="34" charset="0"/>
                <a:hlinkClick r:id="rId4"/>
              </a:rPr>
              <a:t>fournisseurs@intm.ma</a:t>
            </a:r>
            <a:r>
              <a:rPr lang="fr-FR" sz="3500" dirty="0">
                <a:latin typeface="Verdana" panose="020B0604030504040204" pitchFamily="34" charset="0"/>
                <a:ea typeface="Verdana" panose="020B0604030504040204" pitchFamily="34" charset="0"/>
                <a:cs typeface="Verdana" panose="020B0604030504040204" pitchFamily="34" charset="0"/>
              </a:rPr>
              <a:t> concerne la société INTM Méditerranée</a:t>
            </a:r>
          </a:p>
          <a:p>
            <a:pPr marL="0" indent="0" algn="ctr">
              <a:buNone/>
            </a:pPr>
            <a:endParaRPr lang="fr-FR" sz="35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3500" dirty="0">
                <a:latin typeface="Verdana" panose="020B0604030504040204" pitchFamily="34" charset="0"/>
                <a:ea typeface="Verdana" panose="020B0604030504040204" pitchFamily="34" charset="0"/>
                <a:cs typeface="Verdana" panose="020B0604030504040204" pitchFamily="34" charset="0"/>
              </a:rPr>
              <a:t>Désormais, vous devez également  :</a:t>
            </a:r>
          </a:p>
          <a:p>
            <a:pPr marL="0" indent="0">
              <a:buNone/>
            </a:pPr>
            <a:endParaRPr lang="fr-FR" sz="3500" b="1"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fr-FR" sz="3400" b="1" dirty="0">
                <a:latin typeface="Verdana" panose="020B0604030504040204" pitchFamily="34" charset="0"/>
                <a:ea typeface="Verdana" panose="020B0604030504040204" pitchFamily="34" charset="0"/>
              </a:rPr>
              <a:t>Dater vos factures obligatoirement au dernier jour ouvré du mois de prestation.</a:t>
            </a:r>
          </a:p>
          <a:p>
            <a:pPr marL="342900" indent="-342900">
              <a:buFont typeface="+mj-lt"/>
              <a:buAutoNum type="arabicPeriod"/>
            </a:pPr>
            <a:r>
              <a:rPr lang="fr-FR" sz="3400" b="1" dirty="0">
                <a:latin typeface="Verdana" panose="020B0604030504040204" pitchFamily="34" charset="0"/>
                <a:ea typeface="Verdana" panose="020B0604030504040204" pitchFamily="34" charset="0"/>
              </a:rPr>
              <a:t>Ne pas nous envoyer vos factures avant le dernier jour ouvré du mois, en format PDF uniquement (1 facture par mail).</a:t>
            </a:r>
          </a:p>
          <a:p>
            <a:pPr marL="342900" indent="-342900">
              <a:buFont typeface="+mj-lt"/>
              <a:buAutoNum type="arabicPeriod"/>
            </a:pPr>
            <a:r>
              <a:rPr lang="fr-FR" sz="3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Envoyer uniquement votre facture, pas d’autres documents</a:t>
            </a:r>
            <a:r>
              <a:rPr lang="fr-FR" sz="3400" b="1" dirty="0">
                <a:latin typeface="Verdana" panose="020B0604030504040204" pitchFamily="34" charset="0"/>
                <a:ea typeface="Verdana" panose="020B0604030504040204" pitchFamily="34" charset="0"/>
              </a:rPr>
              <a:t>. En dehors des factures les autres documents doivent être envoyer à votre ADV et à votre manager.</a:t>
            </a:r>
          </a:p>
          <a:p>
            <a:pPr marL="342900" indent="-342900">
              <a:buFont typeface="+mj-lt"/>
              <a:buAutoNum type="arabicPeriod"/>
            </a:pPr>
            <a:r>
              <a:rPr lang="fr-FR" sz="3400" b="1" dirty="0">
                <a:latin typeface="Verdana" panose="020B0604030504040204" pitchFamily="34" charset="0"/>
                <a:ea typeface="Verdana" panose="020B0604030504040204" pitchFamily="34" charset="0"/>
              </a:rPr>
              <a:t>Envoyer vos factures uniquement à l’adresse indiquée ci-dessus dont vous dépendez (vous ne devez plus envoyer vos factures aux ADV et aux managers) – ne pas mettre d’autres adresses mails en copie ni d’accusé réception ou de lecture</a:t>
            </a:r>
          </a:p>
          <a:p>
            <a:pPr marL="0" indent="0">
              <a:buNone/>
            </a:pPr>
            <a:endParaRPr lang="fr-FR" sz="3500" b="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fr-FR" sz="4300" b="1" u="sng" dirty="0">
                <a:solidFill>
                  <a:srgbClr val="FF0000"/>
                </a:solidFill>
                <a:latin typeface="Verdana" panose="020B0604030504040204" pitchFamily="34" charset="0"/>
                <a:ea typeface="Verdana" panose="020B0604030504040204" pitchFamily="34" charset="0"/>
                <a:cs typeface="Verdana" panose="020B0604030504040204" pitchFamily="34" charset="0"/>
              </a:rPr>
              <a:t> ATTENTION : AUCUNE FACTURE NE SERA TRAITEE EN DEHORS DU PROCESS CI-DESSUS</a:t>
            </a:r>
          </a:p>
          <a:p>
            <a:pPr marL="0" indent="0">
              <a:buNone/>
            </a:pPr>
            <a:r>
              <a:rPr lang="fr-FR" sz="3500" b="1" dirty="0">
                <a:latin typeface="Verdana" panose="020B0604030504040204" pitchFamily="34" charset="0"/>
                <a:ea typeface="Verdana" panose="020B0604030504040204" pitchFamily="34" charset="0"/>
                <a:cs typeface="Verdana" panose="020B0604030504040204" pitchFamily="34" charset="0"/>
              </a:rPr>
              <a:t>	</a:t>
            </a:r>
          </a:p>
          <a:p>
            <a:pPr marL="342900" indent="-342900">
              <a:buFont typeface="+mj-lt"/>
              <a:buAutoNum type="arabicPeriod"/>
            </a:pPr>
            <a:endParaRPr lang="fr-FR" sz="15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15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15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14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14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14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1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fr-FR" sz="14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dirty="0"/>
          </a:p>
        </p:txBody>
      </p:sp>
      <p:pic>
        <p:nvPicPr>
          <p:cNvPr id="4" name="Image 3">
            <a:extLst>
              <a:ext uri="{FF2B5EF4-FFF2-40B4-BE49-F238E27FC236}">
                <a16:creationId xmlns:a16="http://schemas.microsoft.com/office/drawing/2014/main" id="{97B1D7C8-E2B7-48D2-95D4-07272A97F5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139"/>
            <a:ext cx="12192000" cy="1681018"/>
          </a:xfrm>
          <a:prstGeom prst="rect">
            <a:avLst/>
          </a:prstGeom>
        </p:spPr>
      </p:pic>
      <p:pic>
        <p:nvPicPr>
          <p:cNvPr id="5" name="Image 4">
            <a:extLst>
              <a:ext uri="{FF2B5EF4-FFF2-40B4-BE49-F238E27FC236}">
                <a16:creationId xmlns:a16="http://schemas.microsoft.com/office/drawing/2014/main" id="{E8A40C94-5B6F-451E-A8C1-DEA22390C4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86" y="230189"/>
            <a:ext cx="2381614" cy="1014952"/>
          </a:xfrm>
          <a:prstGeom prst="rect">
            <a:avLst/>
          </a:prstGeom>
        </p:spPr>
      </p:pic>
    </p:spTree>
    <p:extLst>
      <p:ext uri="{BB962C8B-B14F-4D97-AF65-F5344CB8AC3E}">
        <p14:creationId xmlns:p14="http://schemas.microsoft.com/office/powerpoint/2010/main" val="117397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140172" y="1681018"/>
            <a:ext cx="11711241" cy="5021440"/>
          </a:xfrm>
        </p:spPr>
        <p:txBody>
          <a:bodyPr>
            <a:normAutofit fontScale="25000" lnSpcReduction="20000"/>
          </a:bodyPr>
          <a:lstStyle/>
          <a:p>
            <a:pPr marL="0" indent="0">
              <a:buNone/>
            </a:pPr>
            <a:endParaRPr lang="fr-FR" sz="32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5600" b="1" dirty="0">
                <a:latin typeface="Verdana" panose="020B0604030504040204" pitchFamily="34" charset="0"/>
                <a:ea typeface="Verdana" panose="020B0604030504040204" pitchFamily="34" charset="0"/>
                <a:cs typeface="Verdana" panose="020B0604030504040204" pitchFamily="34" charset="0"/>
              </a:rPr>
              <a:t>Règles de facturation :</a:t>
            </a:r>
          </a:p>
          <a:p>
            <a:pPr marL="0" indent="0">
              <a:buNone/>
            </a:pPr>
            <a:endParaRPr lang="fr-FR" sz="5600" b="1" dirty="0">
              <a:latin typeface="Verdana" panose="020B0604030504040204" pitchFamily="34" charset="0"/>
              <a:ea typeface="Verdana" panose="020B0604030504040204" pitchFamily="34" charset="0"/>
              <a:cs typeface="Verdana" panose="020B0604030504040204" pitchFamily="34" charset="0"/>
            </a:endParaRPr>
          </a:p>
          <a:p>
            <a:pPr algn="just">
              <a:lnSpc>
                <a:spcPct val="120000"/>
              </a:lnSpc>
            </a:pPr>
            <a:r>
              <a:rPr lang="fr-FR" sz="5600" dirty="0">
                <a:latin typeface="Verdana" panose="020B0604030504040204" pitchFamily="34" charset="0"/>
                <a:ea typeface="Verdana" panose="020B0604030504040204" pitchFamily="34" charset="0"/>
                <a:cs typeface="Verdana" panose="020B0604030504040204" pitchFamily="34" charset="0"/>
              </a:rPr>
              <a:t>Les factures doivent impérativement être datées du dernier jour ouvré du mois de la prestation et envoyées uniquement en format PDF (1 facture par mail).</a:t>
            </a:r>
          </a:p>
          <a:p>
            <a:pPr algn="just">
              <a:lnSpc>
                <a:spcPct val="120000"/>
              </a:lnSpc>
            </a:pPr>
            <a:r>
              <a:rPr lang="fr-FR" sz="5600" dirty="0">
                <a:latin typeface="Verdana" panose="020B0604030504040204" pitchFamily="34" charset="0"/>
                <a:ea typeface="Verdana" panose="020B0604030504040204" pitchFamily="34" charset="0"/>
                <a:cs typeface="Verdana" panose="020B0604030504040204" pitchFamily="34" charset="0"/>
              </a:rPr>
              <a:t>La date d’échéance figurant sur la facture doit être identique à celle du contrat de sous-traitance.</a:t>
            </a:r>
          </a:p>
          <a:p>
            <a:pPr algn="just">
              <a:lnSpc>
                <a:spcPct val="120000"/>
              </a:lnSpc>
            </a:pPr>
            <a:r>
              <a:rPr lang="fr-FR" sz="5600" dirty="0">
                <a:latin typeface="Verdana" panose="020B0604030504040204" pitchFamily="34" charset="0"/>
                <a:ea typeface="Verdana" panose="020B0604030504040204" pitchFamily="34" charset="0"/>
                <a:cs typeface="Verdana" panose="020B0604030504040204" pitchFamily="34" charset="0"/>
              </a:rPr>
              <a:t>Pour être conforme, les factures doivent contenir les mentions légales telles que stipulées dans le Code Général des Impôts. Vous trouverez dans le chapitre 2 la liste des mentions obligatoires de la facture.</a:t>
            </a:r>
          </a:p>
          <a:p>
            <a:pPr algn="just">
              <a:lnSpc>
                <a:spcPct val="120000"/>
              </a:lnSpc>
            </a:pPr>
            <a:r>
              <a:rPr lang="fr-FR" sz="5600" dirty="0">
                <a:latin typeface="Verdana" panose="020B0604030504040204" pitchFamily="34" charset="0"/>
                <a:ea typeface="Verdana" panose="020B0604030504040204" pitchFamily="34" charset="0"/>
                <a:cs typeface="Verdana" panose="020B0604030504040204" pitchFamily="34" charset="0"/>
              </a:rPr>
              <a:t>Il convient de noter que la facture ne peut être envoyée que pour une prestation déjà réalisée.</a:t>
            </a:r>
          </a:p>
          <a:p>
            <a:pPr algn="just"/>
            <a:endParaRPr lang="fr-FR" sz="56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5600" b="1" dirty="0">
                <a:latin typeface="Verdana" panose="020B0604030504040204" pitchFamily="34" charset="0"/>
                <a:ea typeface="Verdana" panose="020B0604030504040204" pitchFamily="34" charset="0"/>
                <a:cs typeface="Verdana" panose="020B0604030504040204" pitchFamily="34" charset="0"/>
              </a:rPr>
              <a:t>Paiement des factures de prestation :</a:t>
            </a:r>
          </a:p>
          <a:p>
            <a:pPr marL="0" indent="0" algn="just">
              <a:buNone/>
            </a:pPr>
            <a:endParaRPr lang="fr-FR" sz="5600" b="1" dirty="0">
              <a:latin typeface="Verdana" panose="020B0604030504040204" pitchFamily="34" charset="0"/>
              <a:ea typeface="Verdana" panose="020B0604030504040204" pitchFamily="34" charset="0"/>
              <a:cs typeface="Verdana" panose="020B0604030504040204" pitchFamily="34" charset="0"/>
            </a:endParaRPr>
          </a:p>
          <a:p>
            <a:pPr algn="just"/>
            <a:r>
              <a:rPr lang="fr-FR" sz="5600" dirty="0">
                <a:latin typeface="Verdana" panose="020B0604030504040204" pitchFamily="34" charset="0"/>
                <a:ea typeface="Verdana" panose="020B0604030504040204" pitchFamily="34" charset="0"/>
                <a:cs typeface="Verdana" panose="020B0604030504040204" pitchFamily="34" charset="0"/>
              </a:rPr>
              <a:t>Les factures de prestations sont payées conformément au contrat de sous-traitance signé par les deux parties dès lors que vos documents administratifs sont à jour (</a:t>
            </a:r>
            <a:r>
              <a:rPr lang="fr-FR" sz="5600" dirty="0" err="1">
                <a:latin typeface="Verdana" panose="020B0604030504040204" pitchFamily="34" charset="0"/>
                <a:ea typeface="Verdana" panose="020B0604030504040204" pitchFamily="34" charset="0"/>
                <a:cs typeface="Verdana" panose="020B0604030504040204" pitchFamily="34" charset="0"/>
              </a:rPr>
              <a:t>cf</a:t>
            </a:r>
            <a:r>
              <a:rPr lang="fr-FR" sz="5600" dirty="0">
                <a:latin typeface="Verdana" panose="020B0604030504040204" pitchFamily="34" charset="0"/>
                <a:ea typeface="Verdana" panose="020B0604030504040204" pitchFamily="34" charset="0"/>
                <a:cs typeface="Verdana" panose="020B0604030504040204" pitchFamily="34" charset="0"/>
              </a:rPr>
              <a:t> PROVIGIS). </a:t>
            </a:r>
            <a:endParaRPr lang="fr-FR" sz="5600" strike="sngStrike"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20000"/>
              </a:lnSpc>
            </a:pPr>
            <a:r>
              <a:rPr lang="fr-FR" sz="5600" dirty="0">
                <a:latin typeface="Verdana" panose="020B0604030504040204" pitchFamily="34" charset="0"/>
                <a:ea typeface="Verdana" panose="020B0604030504040204" pitchFamily="34" charset="0"/>
                <a:cs typeface="Verdana" panose="020B0604030504040204" pitchFamily="34" charset="0"/>
              </a:rPr>
              <a:t>En cas d’envoi tardif  ou d’erreur sur la facture, il vous sera demandé un avoir total et une nouvelle facture avec une date d’émission au jour de l’envoi de la facture, la date déchéance devra être automatiquement décalée.</a:t>
            </a:r>
          </a:p>
          <a:p>
            <a:pPr marL="0" indent="0" algn="just">
              <a:lnSpc>
                <a:spcPct val="120000"/>
              </a:lnSpc>
              <a:buNone/>
            </a:pPr>
            <a:r>
              <a:rPr lang="fr-FR" sz="3000" dirty="0">
                <a:latin typeface="Verdana" panose="020B0604030504040204" pitchFamily="34" charset="0"/>
                <a:ea typeface="Verdana" panose="020B0604030504040204" pitchFamily="34" charset="0"/>
                <a:cs typeface="Verdana" panose="020B0604030504040204" pitchFamily="34" charset="0"/>
              </a:rPr>
              <a:t> </a:t>
            </a:r>
          </a:p>
          <a:p>
            <a:pPr algn="just"/>
            <a:endParaRPr lang="fr-FR" dirty="0"/>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6" y="402333"/>
            <a:ext cx="1560347" cy="766067"/>
          </a:xfrm>
          <a:prstGeom prst="rect">
            <a:avLst/>
          </a:prstGeom>
        </p:spPr>
      </p:pic>
    </p:spTree>
    <p:extLst>
      <p:ext uri="{BB962C8B-B14F-4D97-AF65-F5344CB8AC3E}">
        <p14:creationId xmlns:p14="http://schemas.microsoft.com/office/powerpoint/2010/main" val="170306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3242" y="1570733"/>
            <a:ext cx="11573933" cy="5037833"/>
          </a:xfrm>
        </p:spPr>
        <p:txBody>
          <a:bodyPr>
            <a:normAutofit fontScale="25000" lnSpcReduction="20000"/>
          </a:bodyPr>
          <a:lstStyle/>
          <a:p>
            <a:pPr marL="0" indent="0">
              <a:buNone/>
            </a:pPr>
            <a:endParaRPr lang="fr-FR" sz="8000" b="1" i="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8000" b="1" i="1" dirty="0">
                <a:latin typeface="Verdana" panose="020B0604030504040204" pitchFamily="34" charset="0"/>
                <a:ea typeface="Verdana" panose="020B0604030504040204" pitchFamily="34" charset="0"/>
                <a:cs typeface="Verdana" panose="020B0604030504040204" pitchFamily="34" charset="0"/>
              </a:rPr>
              <a:t>Obligations fiscales et sociales et autres des prestataires vis-à-vis de notre groupe</a:t>
            </a:r>
            <a:endParaRPr lang="fr-FR" sz="8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8000" dirty="0">
                <a:latin typeface="Verdana" panose="020B0604030504040204" pitchFamily="34" charset="0"/>
                <a:ea typeface="Verdana" panose="020B0604030504040204" pitchFamily="34" charset="0"/>
                <a:cs typeface="Verdana" panose="020B0604030504040204" pitchFamily="34" charset="0"/>
              </a:rPr>
              <a:t> </a:t>
            </a:r>
            <a:r>
              <a:rPr lang="en-US" sz="6400" dirty="0">
                <a:latin typeface="Verdana" panose="020B0604030504040204" pitchFamily="34" charset="0"/>
                <a:ea typeface="Verdana" panose="020B0604030504040204" pitchFamily="34" charset="0"/>
                <a:cs typeface="Verdana" panose="020B0604030504040204" pitchFamily="34" charset="0"/>
              </a:rPr>
              <a:t> </a:t>
            </a:r>
            <a:endParaRPr lang="fr-FR"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6400" dirty="0">
                <a:latin typeface="Verdana" panose="020B0604030504040204" pitchFamily="34" charset="0"/>
                <a:ea typeface="Verdana" panose="020B0604030504040204" pitchFamily="34" charset="0"/>
                <a:cs typeface="Verdana" panose="020B0604030504040204" pitchFamily="34" charset="0"/>
              </a:rPr>
              <a:t>Lors du recours à un prestataire, notre groupe est tenu légalement de s’assurer que le prestataire est en règle avec les administrations fiscales et sociales.</a:t>
            </a:r>
            <a:endParaRPr lang="fr-FR"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6400" dirty="0">
                <a:latin typeface="Verdana" panose="020B0604030504040204" pitchFamily="34" charset="0"/>
                <a:ea typeface="Verdana" panose="020B0604030504040204" pitchFamily="34" charset="0"/>
                <a:cs typeface="Verdana" panose="020B0604030504040204" pitchFamily="34" charset="0"/>
              </a:rPr>
              <a:t> </a:t>
            </a:r>
            <a:endParaRPr lang="fr-FR"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6400" b="1" dirty="0">
                <a:latin typeface="Verdana" panose="020B0604030504040204" pitchFamily="34" charset="0"/>
                <a:ea typeface="Verdana" panose="020B0604030504040204" pitchFamily="34" charset="0"/>
                <a:cs typeface="Verdana" panose="020B0604030504040204" pitchFamily="34" charset="0"/>
              </a:rPr>
              <a:t>Avant le </a:t>
            </a:r>
            <a:r>
              <a:rPr lang="en-US" sz="6400" b="1" dirty="0" err="1">
                <a:latin typeface="Verdana" panose="020B0604030504040204" pitchFamily="34" charset="0"/>
                <a:ea typeface="Verdana" panose="020B0604030504040204" pitchFamily="34" charset="0"/>
                <a:cs typeface="Verdana" panose="020B0604030504040204" pitchFamily="34" charset="0"/>
              </a:rPr>
              <a:t>démarrage</a:t>
            </a:r>
            <a:r>
              <a:rPr lang="en-US" sz="6400" b="1" dirty="0">
                <a:latin typeface="Verdana" panose="020B0604030504040204" pitchFamily="34" charset="0"/>
                <a:ea typeface="Verdana" panose="020B0604030504040204" pitchFamily="34" charset="0"/>
                <a:cs typeface="Verdana" panose="020B0604030504040204" pitchFamily="34" charset="0"/>
              </a:rPr>
              <a:t> de la mission</a:t>
            </a:r>
            <a:r>
              <a:rPr lang="en-US" sz="6400" dirty="0">
                <a:latin typeface="Verdana" panose="020B0604030504040204" pitchFamily="34" charset="0"/>
                <a:ea typeface="Verdana" panose="020B0604030504040204" pitchFamily="34" charset="0"/>
                <a:cs typeface="Verdana" panose="020B0604030504040204" pitchFamily="34" charset="0"/>
              </a:rPr>
              <a:t>, </a:t>
            </a:r>
            <a:r>
              <a:rPr lang="en-US" sz="6400" dirty="0" err="1">
                <a:latin typeface="Verdana" panose="020B0604030504040204" pitchFamily="34" charset="0"/>
                <a:ea typeface="Verdana" panose="020B0604030504040204" pitchFamily="34" charset="0"/>
                <a:cs typeface="Verdana" panose="020B0604030504040204" pitchFamily="34" charset="0"/>
              </a:rPr>
              <a:t>ou</a:t>
            </a:r>
            <a:r>
              <a:rPr lang="en-US" sz="6400" dirty="0">
                <a:latin typeface="Verdana" panose="020B0604030504040204" pitchFamily="34" charset="0"/>
                <a:ea typeface="Verdana" panose="020B0604030504040204" pitchFamily="34" charset="0"/>
                <a:cs typeface="Verdana" panose="020B0604030504040204" pitchFamily="34" charset="0"/>
              </a:rPr>
              <a:t> au plus tard 15 </a:t>
            </a:r>
            <a:r>
              <a:rPr lang="en-US" sz="6400" dirty="0" err="1">
                <a:latin typeface="Verdana" panose="020B0604030504040204" pitchFamily="34" charset="0"/>
                <a:ea typeface="Verdana" panose="020B0604030504040204" pitchFamily="34" charset="0"/>
                <a:cs typeface="Verdana" panose="020B0604030504040204" pitchFamily="34" charset="0"/>
              </a:rPr>
              <a:t>jours</a:t>
            </a:r>
            <a:r>
              <a:rPr lang="en-US" sz="6400" dirty="0">
                <a:latin typeface="Verdana" panose="020B0604030504040204" pitchFamily="34" charset="0"/>
                <a:ea typeface="Verdana" panose="020B0604030504040204" pitchFamily="34" charset="0"/>
                <a:cs typeface="Verdana" panose="020B0604030504040204" pitchFamily="34" charset="0"/>
              </a:rPr>
              <a:t> après le </a:t>
            </a:r>
            <a:r>
              <a:rPr lang="en-US" sz="6400" dirty="0" err="1">
                <a:latin typeface="Verdana" panose="020B0604030504040204" pitchFamily="34" charset="0"/>
                <a:ea typeface="Verdana" panose="020B0604030504040204" pitchFamily="34" charset="0"/>
                <a:cs typeface="Verdana" panose="020B0604030504040204" pitchFamily="34" charset="0"/>
              </a:rPr>
              <a:t>démarrage</a:t>
            </a:r>
            <a:r>
              <a:rPr lang="en-US" sz="6400" dirty="0">
                <a:latin typeface="Verdana" panose="020B0604030504040204" pitchFamily="34" charset="0"/>
                <a:ea typeface="Verdana" panose="020B0604030504040204" pitchFamily="34" charset="0"/>
                <a:cs typeface="Verdana" panose="020B0604030504040204" pitchFamily="34" charset="0"/>
              </a:rPr>
              <a:t>,  </a:t>
            </a:r>
            <a:r>
              <a:rPr lang="en-US" sz="6400" dirty="0" err="1">
                <a:latin typeface="Verdana" panose="020B0604030504040204" pitchFamily="34" charset="0"/>
                <a:ea typeface="Verdana" panose="020B0604030504040204" pitchFamily="34" charset="0"/>
                <a:cs typeface="Verdana" panose="020B0604030504040204" pitchFamily="34" charset="0"/>
              </a:rPr>
              <a:t>vous</a:t>
            </a:r>
            <a:r>
              <a:rPr lang="en-US" sz="6400" dirty="0">
                <a:latin typeface="Verdana" panose="020B0604030504040204" pitchFamily="34" charset="0"/>
                <a:ea typeface="Verdana" panose="020B0604030504040204" pitchFamily="34" charset="0"/>
                <a:cs typeface="Verdana" panose="020B0604030504040204" pitchFamily="34" charset="0"/>
              </a:rPr>
              <a:t> </a:t>
            </a:r>
            <a:r>
              <a:rPr lang="en-US" sz="6400" dirty="0" err="1">
                <a:latin typeface="Verdana" panose="020B0604030504040204" pitchFamily="34" charset="0"/>
                <a:ea typeface="Verdana" panose="020B0604030504040204" pitchFamily="34" charset="0"/>
                <a:cs typeface="Verdana" panose="020B0604030504040204" pitchFamily="34" charset="0"/>
              </a:rPr>
              <a:t>devez</a:t>
            </a:r>
            <a:r>
              <a:rPr lang="en-US" sz="6400" dirty="0">
                <a:latin typeface="Verdana" panose="020B0604030504040204" pitchFamily="34" charset="0"/>
                <a:ea typeface="Verdana" panose="020B0604030504040204" pitchFamily="34" charset="0"/>
                <a:cs typeface="Verdana" panose="020B0604030504040204" pitchFamily="34" charset="0"/>
              </a:rPr>
              <a:t> nous </a:t>
            </a:r>
            <a:r>
              <a:rPr lang="en-US" sz="6400" dirty="0" err="1">
                <a:latin typeface="Verdana" panose="020B0604030504040204" pitchFamily="34" charset="0"/>
                <a:ea typeface="Verdana" panose="020B0604030504040204" pitchFamily="34" charset="0"/>
                <a:cs typeface="Verdana" panose="020B0604030504040204" pitchFamily="34" charset="0"/>
              </a:rPr>
              <a:t>fournir</a:t>
            </a:r>
            <a:r>
              <a:rPr lang="en-US" sz="6400" dirty="0">
                <a:latin typeface="Verdana" panose="020B0604030504040204" pitchFamily="34" charset="0"/>
                <a:ea typeface="Verdana" panose="020B0604030504040204" pitchFamily="34" charset="0"/>
                <a:cs typeface="Verdana" panose="020B0604030504040204" pitchFamily="34" charset="0"/>
              </a:rPr>
              <a:t> les documents </a:t>
            </a:r>
            <a:r>
              <a:rPr lang="en-US" sz="6400" dirty="0" err="1">
                <a:latin typeface="Verdana" panose="020B0604030504040204" pitchFamily="34" charset="0"/>
                <a:ea typeface="Verdana" panose="020B0604030504040204" pitchFamily="34" charset="0"/>
                <a:cs typeface="Verdana" panose="020B0604030504040204" pitchFamily="34" charset="0"/>
              </a:rPr>
              <a:t>suivants</a:t>
            </a:r>
            <a:r>
              <a:rPr lang="en-US" sz="6400" dirty="0">
                <a:latin typeface="Verdana" panose="020B0604030504040204" pitchFamily="34" charset="0"/>
                <a:ea typeface="Verdana" panose="020B0604030504040204" pitchFamily="34" charset="0"/>
                <a:cs typeface="Verdana" panose="020B0604030504040204" pitchFamily="34" charset="0"/>
              </a:rPr>
              <a:t> (via PROVIGIS):</a:t>
            </a:r>
            <a:endParaRPr lang="fr-FR"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6400" dirty="0">
                <a:latin typeface="Verdana" panose="020B0604030504040204" pitchFamily="34" charset="0"/>
                <a:ea typeface="Verdana" panose="020B0604030504040204" pitchFamily="34" charset="0"/>
                <a:cs typeface="Verdana" panose="020B0604030504040204" pitchFamily="34" charset="0"/>
              </a:rPr>
              <a:t>  </a:t>
            </a:r>
            <a:endParaRPr lang="fr-FR" sz="64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buFont typeface="Wingdings" panose="05000000000000000000" pitchFamily="2" charset="2"/>
              <a:buChar char="Ø"/>
            </a:pPr>
            <a:r>
              <a:rPr lang="en-US" sz="5600" dirty="0">
                <a:latin typeface="Verdana" panose="020B0604030504040204" pitchFamily="34" charset="0"/>
                <a:ea typeface="Verdana" panose="020B0604030504040204" pitchFamily="34" charset="0"/>
                <a:cs typeface="Verdana" panose="020B0604030504040204" pitchFamily="34" charset="0"/>
              </a:rPr>
              <a:t>Extrait Kbis de moins de 3 mois pour les sociétés, ou un avis de situation au répertoire SIRENE pour les entrepreneurs </a:t>
            </a:r>
            <a:r>
              <a:rPr lang="en-US" sz="5600" dirty="0" err="1">
                <a:latin typeface="Verdana" panose="020B0604030504040204" pitchFamily="34" charset="0"/>
                <a:ea typeface="Verdana" panose="020B0604030504040204" pitchFamily="34" charset="0"/>
                <a:cs typeface="Verdana" panose="020B0604030504040204" pitchFamily="34" charset="0"/>
              </a:rPr>
              <a:t>individuels</a:t>
            </a:r>
            <a:r>
              <a:rPr lang="en-US" sz="5600" dirty="0">
                <a:latin typeface="Verdana" panose="020B0604030504040204" pitchFamily="34" charset="0"/>
                <a:ea typeface="Verdana" panose="020B0604030504040204" pitchFamily="34" charset="0"/>
                <a:cs typeface="Verdana" panose="020B0604030504040204" pitchFamily="34" charset="0"/>
              </a:rPr>
              <a:t>, à </a:t>
            </a:r>
            <a:r>
              <a:rPr lang="en-US" sz="5600" dirty="0" err="1">
                <a:latin typeface="Verdana" panose="020B0604030504040204" pitchFamily="34" charset="0"/>
                <a:ea typeface="Verdana" panose="020B0604030504040204" pitchFamily="34" charset="0"/>
                <a:cs typeface="Verdana" panose="020B0604030504040204" pitchFamily="34" charset="0"/>
              </a:rPr>
              <a:t>renouveler</a:t>
            </a:r>
            <a:r>
              <a:rPr lang="en-US" sz="5600" dirty="0">
                <a:latin typeface="Verdana" panose="020B0604030504040204" pitchFamily="34" charset="0"/>
                <a:ea typeface="Verdana" panose="020B0604030504040204" pitchFamily="34" charset="0"/>
                <a:cs typeface="Verdana" panose="020B0604030504040204" pitchFamily="34" charset="0"/>
              </a:rPr>
              <a:t> 2 </a:t>
            </a:r>
            <a:r>
              <a:rPr lang="en-US" sz="5600" dirty="0" err="1">
                <a:latin typeface="Verdana" panose="020B0604030504040204" pitchFamily="34" charset="0"/>
                <a:ea typeface="Verdana" panose="020B0604030504040204" pitchFamily="34" charset="0"/>
                <a:cs typeface="Verdana" panose="020B0604030504040204" pitchFamily="34" charset="0"/>
              </a:rPr>
              <a:t>fois</a:t>
            </a:r>
            <a:r>
              <a:rPr lang="en-US" sz="5600" dirty="0">
                <a:latin typeface="Verdana" panose="020B0604030504040204" pitchFamily="34" charset="0"/>
                <a:ea typeface="Verdana" panose="020B0604030504040204" pitchFamily="34" charset="0"/>
                <a:cs typeface="Verdana" panose="020B0604030504040204" pitchFamily="34" charset="0"/>
              </a:rPr>
              <a:t> par an;</a:t>
            </a:r>
            <a:endParaRPr lang="fr-FR" sz="56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buFont typeface="Wingdings" panose="05000000000000000000" pitchFamily="2" charset="2"/>
              <a:buChar char="Ø"/>
            </a:pPr>
            <a:r>
              <a:rPr lang="en-US" sz="5600" dirty="0">
                <a:latin typeface="Verdana" panose="020B0604030504040204" pitchFamily="34" charset="0"/>
                <a:ea typeface="Verdana" panose="020B0604030504040204" pitchFamily="34" charset="0"/>
                <a:cs typeface="Verdana" panose="020B0604030504040204" pitchFamily="34" charset="0"/>
              </a:rPr>
              <a:t>Attestation de fourniture de déclarations sociales émanant de </a:t>
            </a:r>
            <a:r>
              <a:rPr lang="en-US" sz="5600" dirty="0" err="1">
                <a:latin typeface="Verdana" panose="020B0604030504040204" pitchFamily="34" charset="0"/>
                <a:ea typeface="Verdana" panose="020B0604030504040204" pitchFamily="34" charset="0"/>
                <a:cs typeface="Verdana" panose="020B0604030504040204" pitchFamily="34" charset="0"/>
              </a:rPr>
              <a:t>l’URSSAF</a:t>
            </a:r>
            <a:r>
              <a:rPr lang="en-US" sz="5600" dirty="0">
                <a:latin typeface="Verdana" panose="020B0604030504040204" pitchFamily="34" charset="0"/>
                <a:ea typeface="Verdana" panose="020B0604030504040204" pitchFamily="34" charset="0"/>
                <a:cs typeface="Verdana" panose="020B0604030504040204" pitchFamily="34" charset="0"/>
              </a:rPr>
              <a:t> </a:t>
            </a:r>
            <a:r>
              <a:rPr lang="en-US" sz="5600" dirty="0" err="1">
                <a:latin typeface="Verdana" panose="020B0604030504040204" pitchFamily="34" charset="0"/>
                <a:ea typeface="Verdana" panose="020B0604030504040204" pitchFamily="34" charset="0"/>
                <a:cs typeface="Verdana" panose="020B0604030504040204" pitchFamily="34" charset="0"/>
              </a:rPr>
              <a:t>datée</a:t>
            </a:r>
            <a:r>
              <a:rPr lang="en-US" sz="5600" dirty="0">
                <a:latin typeface="Verdana" panose="020B0604030504040204" pitchFamily="34" charset="0"/>
                <a:ea typeface="Verdana" panose="020B0604030504040204" pitchFamily="34" charset="0"/>
                <a:cs typeface="Verdana" panose="020B0604030504040204" pitchFamily="34" charset="0"/>
              </a:rPr>
              <a:t> de moins de 6 </a:t>
            </a:r>
            <a:r>
              <a:rPr lang="en-US" sz="5600" dirty="0" err="1">
                <a:latin typeface="Verdana" panose="020B0604030504040204" pitchFamily="34" charset="0"/>
                <a:ea typeface="Verdana" panose="020B0604030504040204" pitchFamily="34" charset="0"/>
                <a:cs typeface="Verdana" panose="020B0604030504040204" pitchFamily="34" charset="0"/>
              </a:rPr>
              <a:t>mois</a:t>
            </a:r>
            <a:r>
              <a:rPr lang="en-US" sz="5600" dirty="0">
                <a:latin typeface="Verdana" panose="020B0604030504040204" pitchFamily="34" charset="0"/>
                <a:ea typeface="Verdana" panose="020B0604030504040204" pitchFamily="34" charset="0"/>
                <a:cs typeface="Verdana" panose="020B0604030504040204" pitchFamily="34" charset="0"/>
              </a:rPr>
              <a:t>, à </a:t>
            </a:r>
            <a:r>
              <a:rPr lang="en-US" sz="5600" dirty="0" err="1">
                <a:latin typeface="Verdana" panose="020B0604030504040204" pitchFamily="34" charset="0"/>
                <a:ea typeface="Verdana" panose="020B0604030504040204" pitchFamily="34" charset="0"/>
                <a:cs typeface="Verdana" panose="020B0604030504040204" pitchFamily="34" charset="0"/>
              </a:rPr>
              <a:t>renouveler</a:t>
            </a:r>
            <a:r>
              <a:rPr lang="en-US" sz="5600" dirty="0">
                <a:latin typeface="Verdana" panose="020B0604030504040204" pitchFamily="34" charset="0"/>
                <a:ea typeface="Verdana" panose="020B0604030504040204" pitchFamily="34" charset="0"/>
                <a:cs typeface="Verdana" panose="020B0604030504040204" pitchFamily="34" charset="0"/>
              </a:rPr>
              <a:t> 2 </a:t>
            </a:r>
            <a:r>
              <a:rPr lang="en-US" sz="5600" dirty="0" err="1">
                <a:latin typeface="Verdana" panose="020B0604030504040204" pitchFamily="34" charset="0"/>
                <a:ea typeface="Verdana" panose="020B0604030504040204" pitchFamily="34" charset="0"/>
                <a:cs typeface="Verdana" panose="020B0604030504040204" pitchFamily="34" charset="0"/>
              </a:rPr>
              <a:t>fois</a:t>
            </a:r>
            <a:r>
              <a:rPr lang="en-US" sz="5600" dirty="0">
                <a:latin typeface="Verdana" panose="020B0604030504040204" pitchFamily="34" charset="0"/>
                <a:ea typeface="Verdana" panose="020B0604030504040204" pitchFamily="34" charset="0"/>
                <a:cs typeface="Verdana" panose="020B0604030504040204" pitchFamily="34" charset="0"/>
              </a:rPr>
              <a:t> par an.</a:t>
            </a:r>
            <a:endParaRPr lang="fr-FR" sz="56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buFont typeface="Wingdings" panose="05000000000000000000" pitchFamily="2" charset="2"/>
              <a:buChar char="Ø"/>
            </a:pPr>
            <a:r>
              <a:rPr lang="en-US" sz="5600" dirty="0">
                <a:latin typeface="Verdana" panose="020B0604030504040204" pitchFamily="34" charset="0"/>
                <a:ea typeface="Verdana" panose="020B0604030504040204" pitchFamily="34" charset="0"/>
                <a:cs typeface="Verdana" panose="020B0604030504040204" pitchFamily="34" charset="0"/>
              </a:rPr>
              <a:t>Attestation fiscale (document fourni par les impôts attestant que vous êtes à jour dans le dépôt et le paiement de toutes vos obligations fiscales) datant de l’année en </a:t>
            </a:r>
            <a:r>
              <a:rPr lang="en-US" sz="5600" dirty="0" err="1">
                <a:latin typeface="Verdana" panose="020B0604030504040204" pitchFamily="34" charset="0"/>
                <a:ea typeface="Verdana" panose="020B0604030504040204" pitchFamily="34" charset="0"/>
                <a:cs typeface="Verdana" panose="020B0604030504040204" pitchFamily="34" charset="0"/>
              </a:rPr>
              <a:t>cours</a:t>
            </a:r>
            <a:r>
              <a:rPr lang="en-US" sz="5600" dirty="0">
                <a:latin typeface="Verdana" panose="020B0604030504040204" pitchFamily="34" charset="0"/>
                <a:ea typeface="Verdana" panose="020B0604030504040204" pitchFamily="34" charset="0"/>
                <a:cs typeface="Verdana" panose="020B0604030504040204" pitchFamily="34" charset="0"/>
              </a:rPr>
              <a:t>, et à </a:t>
            </a:r>
            <a:r>
              <a:rPr lang="en-US" sz="5600" dirty="0" err="1">
                <a:latin typeface="Verdana" panose="020B0604030504040204" pitchFamily="34" charset="0"/>
                <a:ea typeface="Verdana" panose="020B0604030504040204" pitchFamily="34" charset="0"/>
                <a:cs typeface="Verdana" panose="020B0604030504040204" pitchFamily="34" charset="0"/>
              </a:rPr>
              <a:t>renouvelée</a:t>
            </a:r>
            <a:r>
              <a:rPr lang="en-US" sz="5600" dirty="0">
                <a:latin typeface="Verdana" panose="020B0604030504040204" pitchFamily="34" charset="0"/>
                <a:ea typeface="Verdana" panose="020B0604030504040204" pitchFamily="34" charset="0"/>
                <a:cs typeface="Verdana" panose="020B0604030504040204" pitchFamily="34" charset="0"/>
              </a:rPr>
              <a:t> </a:t>
            </a:r>
            <a:r>
              <a:rPr lang="en-US" sz="5600" dirty="0" err="1">
                <a:latin typeface="Verdana" panose="020B0604030504040204" pitchFamily="34" charset="0"/>
                <a:ea typeface="Verdana" panose="020B0604030504040204" pitchFamily="34" charset="0"/>
                <a:cs typeface="Verdana" panose="020B0604030504040204" pitchFamily="34" charset="0"/>
              </a:rPr>
              <a:t>tous</a:t>
            </a:r>
            <a:r>
              <a:rPr lang="en-US" sz="5600" dirty="0">
                <a:latin typeface="Verdana" panose="020B0604030504040204" pitchFamily="34" charset="0"/>
                <a:ea typeface="Verdana" panose="020B0604030504040204" pitchFamily="34" charset="0"/>
                <a:cs typeface="Verdana" panose="020B0604030504040204" pitchFamily="34" charset="0"/>
              </a:rPr>
              <a:t> les 6 </a:t>
            </a:r>
            <a:r>
              <a:rPr lang="en-US" sz="5600" dirty="0" err="1">
                <a:latin typeface="Verdana" panose="020B0604030504040204" pitchFamily="34" charset="0"/>
                <a:ea typeface="Verdana" panose="020B0604030504040204" pitchFamily="34" charset="0"/>
                <a:cs typeface="Verdana" panose="020B0604030504040204" pitchFamily="34" charset="0"/>
              </a:rPr>
              <a:t>mois</a:t>
            </a:r>
            <a:r>
              <a:rPr lang="en-US" sz="5600" dirty="0">
                <a:latin typeface="Verdana" panose="020B0604030504040204" pitchFamily="34" charset="0"/>
                <a:ea typeface="Verdana" panose="020B0604030504040204" pitchFamily="34" charset="0"/>
                <a:cs typeface="Verdana" panose="020B0604030504040204" pitchFamily="34" charset="0"/>
              </a:rPr>
              <a:t>.</a:t>
            </a:r>
            <a:endParaRPr lang="fr-FR" sz="56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buFont typeface="Wingdings" panose="05000000000000000000" pitchFamily="2" charset="2"/>
              <a:buChar char="Ø"/>
            </a:pPr>
            <a:r>
              <a:rPr lang="en-US" sz="5600" dirty="0">
                <a:latin typeface="Verdana" panose="020B0604030504040204" pitchFamily="34" charset="0"/>
                <a:ea typeface="Verdana" panose="020B0604030504040204" pitchFamily="34" charset="0"/>
                <a:cs typeface="Verdana" panose="020B0604030504040204" pitchFamily="34" charset="0"/>
              </a:rPr>
              <a:t> </a:t>
            </a:r>
            <a:r>
              <a:rPr lang="en-US" sz="5600" dirty="0" err="1">
                <a:latin typeface="Verdana" panose="020B0604030504040204" pitchFamily="34" charset="0"/>
                <a:ea typeface="Verdana" panose="020B0604030504040204" pitchFamily="34" charset="0"/>
                <a:cs typeface="Verdana" panose="020B0604030504040204" pitchFamily="34" charset="0"/>
              </a:rPr>
              <a:t>Preuve</a:t>
            </a:r>
            <a:r>
              <a:rPr lang="en-US" sz="5600" dirty="0">
                <a:latin typeface="Verdana" panose="020B0604030504040204" pitchFamily="34" charset="0"/>
                <a:ea typeface="Verdana" panose="020B0604030504040204" pitchFamily="34" charset="0"/>
                <a:cs typeface="Verdana" panose="020B0604030504040204" pitchFamily="34" charset="0"/>
              </a:rPr>
              <a:t> de cotisation à une assurance </a:t>
            </a:r>
            <a:r>
              <a:rPr lang="en-US" sz="5600" dirty="0" err="1">
                <a:latin typeface="Verdana" panose="020B0604030504040204" pitchFamily="34" charset="0"/>
                <a:ea typeface="Verdana" panose="020B0604030504040204" pitchFamily="34" charset="0"/>
                <a:cs typeface="Verdana" panose="020B0604030504040204" pitchFamily="34" charset="0"/>
              </a:rPr>
              <a:t>responsabilité</a:t>
            </a:r>
            <a:r>
              <a:rPr lang="en-US" sz="5600" dirty="0">
                <a:latin typeface="Verdana" panose="020B0604030504040204" pitchFamily="34" charset="0"/>
                <a:ea typeface="Verdana" panose="020B0604030504040204" pitchFamily="34" charset="0"/>
                <a:cs typeface="Verdana" panose="020B0604030504040204" pitchFamily="34" charset="0"/>
              </a:rPr>
              <a:t>-civile. Celle-ci devra être fournie à chaque renouvellement du contrat avec votre assureur.</a:t>
            </a:r>
          </a:p>
          <a:p>
            <a:pPr lvl="1">
              <a:lnSpc>
                <a:spcPct val="120000"/>
              </a:lnSpc>
              <a:buFont typeface="Wingdings" panose="05000000000000000000" pitchFamily="2" charset="2"/>
              <a:buChar char="Ø"/>
            </a:pPr>
            <a:r>
              <a:rPr lang="en-US" sz="5600" dirty="0">
                <a:latin typeface="Verdana" panose="020B0604030504040204" pitchFamily="34" charset="0"/>
                <a:ea typeface="Verdana" panose="020B0604030504040204" pitchFamily="34" charset="0"/>
                <a:cs typeface="Verdana" panose="020B0604030504040204" pitchFamily="34" charset="0"/>
              </a:rPr>
              <a:t>Attestation de main d’oeuvre </a:t>
            </a:r>
            <a:r>
              <a:rPr lang="en-US" sz="5600" dirty="0" err="1">
                <a:latin typeface="Verdana" panose="020B0604030504040204" pitchFamily="34" charset="0"/>
                <a:ea typeface="Verdana" panose="020B0604030504040204" pitchFamily="34" charset="0"/>
                <a:cs typeface="Verdana" panose="020B0604030504040204" pitchFamily="34" charset="0"/>
              </a:rPr>
              <a:t>étrangère</a:t>
            </a:r>
            <a:r>
              <a:rPr lang="en-US" sz="5600" dirty="0">
                <a:latin typeface="Verdana" panose="020B0604030504040204" pitchFamily="34" charset="0"/>
                <a:ea typeface="Verdana" panose="020B0604030504040204" pitchFamily="34" charset="0"/>
                <a:cs typeface="Verdana" panose="020B0604030504040204" pitchFamily="34" charset="0"/>
              </a:rPr>
              <a:t> </a:t>
            </a:r>
            <a:r>
              <a:rPr lang="en-US" sz="5600" dirty="0" err="1">
                <a:latin typeface="Verdana" panose="020B0604030504040204" pitchFamily="34" charset="0"/>
                <a:ea typeface="Verdana" panose="020B0604030504040204" pitchFamily="34" charset="0"/>
                <a:cs typeface="Verdana" panose="020B0604030504040204" pitchFamily="34" charset="0"/>
              </a:rPr>
              <a:t>dite</a:t>
            </a:r>
            <a:r>
              <a:rPr lang="en-US" sz="5600" dirty="0">
                <a:latin typeface="Verdana" panose="020B0604030504040204" pitchFamily="34" charset="0"/>
                <a:ea typeface="Verdana" panose="020B0604030504040204" pitchFamily="34" charset="0"/>
                <a:cs typeface="Verdana" panose="020B0604030504040204" pitchFamily="34" charset="0"/>
              </a:rPr>
              <a:t> LNTE à </a:t>
            </a:r>
            <a:r>
              <a:rPr lang="en-US" sz="5600" dirty="0" err="1">
                <a:latin typeface="Verdana" panose="020B0604030504040204" pitchFamily="34" charset="0"/>
                <a:ea typeface="Verdana" panose="020B0604030504040204" pitchFamily="34" charset="0"/>
                <a:cs typeface="Verdana" panose="020B0604030504040204" pitchFamily="34" charset="0"/>
              </a:rPr>
              <a:t>renouveler</a:t>
            </a:r>
            <a:r>
              <a:rPr lang="en-US" sz="5600" dirty="0">
                <a:latin typeface="Verdana" panose="020B0604030504040204" pitchFamily="34" charset="0"/>
                <a:ea typeface="Verdana" panose="020B0604030504040204" pitchFamily="34" charset="0"/>
                <a:cs typeface="Verdana" panose="020B0604030504040204" pitchFamily="34" charset="0"/>
              </a:rPr>
              <a:t> 2 </a:t>
            </a:r>
            <a:r>
              <a:rPr lang="en-US" sz="5600" dirty="0" err="1">
                <a:latin typeface="Verdana" panose="020B0604030504040204" pitchFamily="34" charset="0"/>
                <a:ea typeface="Verdana" panose="020B0604030504040204" pitchFamily="34" charset="0"/>
                <a:cs typeface="Verdana" panose="020B0604030504040204" pitchFamily="34" charset="0"/>
              </a:rPr>
              <a:t>fois</a:t>
            </a:r>
            <a:r>
              <a:rPr lang="en-US" sz="5600" dirty="0">
                <a:latin typeface="Verdana" panose="020B0604030504040204" pitchFamily="34" charset="0"/>
                <a:ea typeface="Verdana" panose="020B0604030504040204" pitchFamily="34" charset="0"/>
                <a:cs typeface="Verdana" panose="020B0604030504040204" pitchFamily="34" charset="0"/>
              </a:rPr>
              <a:t> par an.</a:t>
            </a:r>
            <a:endParaRPr lang="fr-FR" sz="5600"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US" sz="60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Ø"/>
            </a:pPr>
            <a:endParaRPr lang="fr-FR" sz="6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6400" dirty="0">
                <a:latin typeface="Verdana" panose="020B0604030504040204" pitchFamily="34" charset="0"/>
                <a:ea typeface="Verdana" panose="020B0604030504040204" pitchFamily="34" charset="0"/>
                <a:cs typeface="Verdana" panose="020B0604030504040204" pitchFamily="34" charset="0"/>
              </a:rPr>
              <a:t> </a:t>
            </a:r>
            <a:endParaRPr lang="fr-FR" sz="6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6" y="402333"/>
            <a:ext cx="1560347" cy="766067"/>
          </a:xfrm>
          <a:prstGeom prst="rect">
            <a:avLst/>
          </a:prstGeom>
        </p:spPr>
      </p:pic>
    </p:spTree>
    <p:extLst>
      <p:ext uri="{BB962C8B-B14F-4D97-AF65-F5344CB8AC3E}">
        <p14:creationId xmlns:p14="http://schemas.microsoft.com/office/powerpoint/2010/main" val="189670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9600" y="2819400"/>
            <a:ext cx="10972800" cy="871538"/>
          </a:xfrm>
        </p:spPr>
        <p:txBody>
          <a:bodyPr>
            <a:normAutofit/>
          </a:bodyPr>
          <a:lstStyle/>
          <a:p>
            <a:pPr algn="l"/>
            <a:r>
              <a:rPr lang="fr-FR" sz="4000" dirty="0">
                <a:latin typeface="Verdana" panose="020B0604030504040204" pitchFamily="34" charset="0"/>
                <a:ea typeface="Verdana" panose="020B0604030504040204" pitchFamily="34" charset="0"/>
                <a:cs typeface="Verdana" panose="020B0604030504040204" pitchFamily="34" charset="0"/>
              </a:rPr>
              <a:t>Chapitre 1</a:t>
            </a:r>
          </a:p>
        </p:txBody>
      </p:sp>
      <p:sp>
        <p:nvSpPr>
          <p:cNvPr id="5" name="Espace réservé du contenu 4"/>
          <p:cNvSpPr>
            <a:spLocks noGrp="1"/>
          </p:cNvSpPr>
          <p:nvPr>
            <p:ph idx="1"/>
          </p:nvPr>
        </p:nvSpPr>
        <p:spPr>
          <a:xfrm>
            <a:off x="414779" y="3746500"/>
            <a:ext cx="11167621" cy="774701"/>
          </a:xfrm>
        </p:spPr>
        <p:txBody>
          <a:bodyPr>
            <a:normAutofit fontScale="92500"/>
          </a:bodyPr>
          <a:lstStyle/>
          <a:p>
            <a:pPr algn="l"/>
            <a:r>
              <a:rPr lang="fr-FR" dirty="0"/>
              <a:t>           </a:t>
            </a:r>
            <a:r>
              <a:rPr lang="fr-FR" sz="2800" dirty="0">
                <a:latin typeface="Verdana" panose="020B0604030504040204" pitchFamily="34" charset="0"/>
                <a:ea typeface="Verdana" panose="020B0604030504040204" pitchFamily="34" charset="0"/>
                <a:cs typeface="Verdana" panose="020B0604030504040204" pitchFamily="34" charset="0"/>
              </a:rPr>
              <a:t>Comment se procurer les documents légaux et administratifs</a:t>
            </a:r>
          </a:p>
          <a:p>
            <a:pPr algn="l"/>
            <a:endParaRPr lang="fr-FR" sz="2800"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00" y="271271"/>
            <a:ext cx="1603318" cy="803996"/>
          </a:xfrm>
          <a:prstGeom prst="rect">
            <a:avLst/>
          </a:prstGeom>
        </p:spPr>
      </p:pic>
    </p:spTree>
    <p:extLst>
      <p:ext uri="{BB962C8B-B14F-4D97-AF65-F5344CB8AC3E}">
        <p14:creationId xmlns:p14="http://schemas.microsoft.com/office/powerpoint/2010/main" val="8204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stretch>
            <a:fillRect/>
          </a:stretch>
        </p:blipFill>
        <p:spPr>
          <a:xfrm>
            <a:off x="838200" y="1783291"/>
            <a:ext cx="8915243" cy="435133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8101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86" y="402333"/>
            <a:ext cx="1560347" cy="766067"/>
          </a:xfrm>
          <a:prstGeom prst="rect">
            <a:avLst/>
          </a:prstGeom>
        </p:spPr>
      </p:pic>
    </p:spTree>
    <p:extLst>
      <p:ext uri="{BB962C8B-B14F-4D97-AF65-F5344CB8AC3E}">
        <p14:creationId xmlns:p14="http://schemas.microsoft.com/office/powerpoint/2010/main" val="21036681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2988</Words>
  <Application>Microsoft Office PowerPoint</Application>
  <PresentationFormat>Grand écran</PresentationFormat>
  <Paragraphs>276</Paragraphs>
  <Slides>29</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29</vt:i4>
      </vt:variant>
    </vt:vector>
  </HeadingPairs>
  <TitlesOfParts>
    <vt:vector size="39" baseType="lpstr">
      <vt:lpstr>Arial</vt:lpstr>
      <vt:lpstr>Calibri</vt:lpstr>
      <vt:lpstr>Calibri Light</vt:lpstr>
      <vt:lpstr>Open Sans</vt:lpstr>
      <vt:lpstr>Tahoma</vt:lpstr>
      <vt:lpstr>Times New Roman</vt:lpstr>
      <vt:lpstr>Verdana</vt:lpstr>
      <vt:lpstr>Wingdings</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1 - Bis</vt:lpstr>
      <vt:lpstr>Présentation PowerPoint</vt:lpstr>
      <vt:lpstr>Présentation PowerPoint</vt:lpstr>
      <vt:lpstr>Chapitre 2</vt:lpstr>
      <vt:lpstr>Présentation PowerPoint</vt:lpstr>
      <vt:lpstr>Présentation PowerPoint</vt:lpstr>
      <vt:lpstr> Manuel d’utilisation PROVIGIS</vt:lpstr>
      <vt:lpstr>Présentation PowerPoint</vt:lpstr>
      <vt:lpstr>Présentation PowerPoint</vt:lpstr>
      <vt:lpstr>Présentation PowerPoint</vt:lpstr>
      <vt:lpstr>2 rue Kléber – 92300 LEVALLOIS-PERRET Tél. : +33 (0)1 46 17 01 10 www.intm.fr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VAN POUCKE</dc:creator>
  <cp:lastModifiedBy>LAJMI Nouha</cp:lastModifiedBy>
  <cp:revision>44</cp:revision>
  <cp:lastPrinted>2021-02-11T17:28:59Z</cp:lastPrinted>
  <dcterms:created xsi:type="dcterms:W3CDTF">2019-03-22T14:55:13Z</dcterms:created>
  <dcterms:modified xsi:type="dcterms:W3CDTF">2023-02-15T11:08:15Z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f5014a-8de9-449a-81c0-f5640df53e1a_Enabled">
    <vt:lpwstr>True</vt:lpwstr>
  </property>
  <property fmtid="{D5CDD505-2E9C-101B-9397-08002B2CF9AE}" pid="3" name="MSIP_Label_e4f5014a-8de9-449a-81c0-f5640df53e1a_SiteId">
    <vt:lpwstr>73ed3e4c-d13c-4c27-b5c2-7ea43a0b9720</vt:lpwstr>
  </property>
  <property fmtid="{D5CDD505-2E9C-101B-9397-08002B2CF9AE}" pid="4" name="MSIP_Label_e4f5014a-8de9-449a-81c0-f5640df53e1a_Owner">
    <vt:lpwstr>georges.awad@intm.fr</vt:lpwstr>
  </property>
  <property fmtid="{D5CDD505-2E9C-101B-9397-08002B2CF9AE}" pid="5" name="MSIP_Label_e4f5014a-8de9-449a-81c0-f5640df53e1a_SetDate">
    <vt:lpwstr>2021-01-19T15:07:42.4784511Z</vt:lpwstr>
  </property>
  <property fmtid="{D5CDD505-2E9C-101B-9397-08002B2CF9AE}" pid="6" name="MSIP_Label_e4f5014a-8de9-449a-81c0-f5640df53e1a_Name">
    <vt:lpwstr>Public</vt:lpwstr>
  </property>
  <property fmtid="{D5CDD505-2E9C-101B-9397-08002B2CF9AE}" pid="7" name="MSIP_Label_e4f5014a-8de9-449a-81c0-f5640df53e1a_Application">
    <vt:lpwstr>Microsoft Azure Information Protection</vt:lpwstr>
  </property>
  <property fmtid="{D5CDD505-2E9C-101B-9397-08002B2CF9AE}" pid="8" name="MSIP_Label_e4f5014a-8de9-449a-81c0-f5640df53e1a_ActionId">
    <vt:lpwstr>6bd3f953-0dbb-4d95-b5ee-718a9a14a6cf</vt:lpwstr>
  </property>
  <property fmtid="{D5CDD505-2E9C-101B-9397-08002B2CF9AE}" pid="9" name="MSIP_Label_e4f5014a-8de9-449a-81c0-f5640df53e1a_Extended_MSFT_Method">
    <vt:lpwstr>Automatic</vt:lpwstr>
  </property>
  <property fmtid="{D5CDD505-2E9C-101B-9397-08002B2CF9AE}" pid="10" name="Sensitivity">
    <vt:lpwstr>Public</vt:lpwstr>
  </property>
</Properties>
</file>