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1" r:id="rId2"/>
    <p:sldId id="256" r:id="rId3"/>
    <p:sldId id="258" r:id="rId4"/>
    <p:sldId id="260"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864" y="1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12187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64917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073795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Modifier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915591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114946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786211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846916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49146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62141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89929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48319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4051963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45965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644878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65628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7"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419461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756822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BCAD085-E8A6-8845-BD4E-CB4CCA059FC4}" type="datetimeFigureOut">
              <a:rPr lang="en-US" smtClean="0"/>
              <a:t>2/9/2025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1FF6DA9-008F-8B48-92A6-B652298478BF}" type="slidenum">
              <a:rPr lang="en-US" smtClean="0"/>
              <a:t>‹N°›</a:t>
            </a:fld>
            <a:endParaRPr lang="en-US"/>
          </a:p>
        </p:txBody>
      </p:sp>
    </p:spTree>
    <p:extLst>
      <p:ext uri="{BB962C8B-B14F-4D97-AF65-F5344CB8AC3E}">
        <p14:creationId xmlns:p14="http://schemas.microsoft.com/office/powerpoint/2010/main" val="405857933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dirty="0"/>
              <a:t>le </a:t>
            </a:r>
            <a:r>
              <a:rPr lang="fr-FR" sz="2000" b="1" dirty="0"/>
              <a:t>PEE (Plan d'Épargne Entreprise)</a:t>
            </a:r>
            <a:r>
              <a:rPr lang="fr-FR" sz="2000" dirty="0"/>
              <a:t> est un dispositif d'épargne salariale en France qui permet aux salariés d'une entreprise de se constituer une épargne avec l'aide de leur employeur. Il offre plusieurs avantages :</a:t>
            </a:r>
          </a:p>
        </p:txBody>
      </p:sp>
      <p:sp>
        <p:nvSpPr>
          <p:cNvPr id="3" name="Espace réservé du contenu 2"/>
          <p:cNvSpPr>
            <a:spLocks noGrp="1"/>
          </p:cNvSpPr>
          <p:nvPr>
            <p:ph idx="1"/>
          </p:nvPr>
        </p:nvSpPr>
        <p:spPr/>
        <p:txBody>
          <a:bodyPr>
            <a:normAutofit/>
          </a:bodyPr>
          <a:lstStyle/>
          <a:p>
            <a:r>
              <a:rPr lang="fr-FR" b="1" dirty="0" smtClean="0"/>
              <a:t>Versements </a:t>
            </a:r>
            <a:r>
              <a:rPr lang="fr-FR" b="1" dirty="0"/>
              <a:t>volontaires</a:t>
            </a:r>
            <a:r>
              <a:rPr lang="fr-FR" dirty="0"/>
              <a:t> : Les salariés peuvent y placer une partie de leur rémunération (primes, </a:t>
            </a:r>
            <a:r>
              <a:rPr lang="fr-FR" b="1" dirty="0">
                <a:solidFill>
                  <a:srgbClr val="FFC000"/>
                </a:solidFill>
              </a:rPr>
              <a:t>intéressement</a:t>
            </a:r>
            <a:r>
              <a:rPr lang="fr-FR" dirty="0"/>
              <a:t>, participation, etc.).</a:t>
            </a:r>
          </a:p>
          <a:p>
            <a:r>
              <a:rPr lang="fr-FR" b="1" dirty="0" smtClean="0"/>
              <a:t>Avantages </a:t>
            </a:r>
            <a:r>
              <a:rPr lang="fr-FR" b="1" dirty="0"/>
              <a:t>fiscaux</a:t>
            </a:r>
            <a:r>
              <a:rPr lang="fr-FR" dirty="0"/>
              <a:t> : Les sommes versées et les gains réalisés sont exonérés d'impôt sur le revenu (sous certaines conditions).</a:t>
            </a:r>
          </a:p>
          <a:p>
            <a:r>
              <a:rPr lang="fr-FR" b="1" dirty="0"/>
              <a:t>Blocage de 5 ans</a:t>
            </a:r>
            <a:r>
              <a:rPr lang="fr-FR" dirty="0"/>
              <a:t> : L'épargne est normalement indisponible pendant 5 ans, sauf en cas de déblocage anticipé (achat de résidence principale, mariage, naissance d’un troisième enfant, etc.).</a:t>
            </a:r>
          </a:p>
          <a:p>
            <a:endParaRPr lang="fr-FR" dirty="0"/>
          </a:p>
        </p:txBody>
      </p:sp>
    </p:spTree>
    <p:extLst>
      <p:ext uri="{BB962C8B-B14F-4D97-AF65-F5344CB8AC3E}">
        <p14:creationId xmlns:p14="http://schemas.microsoft.com/office/powerpoint/2010/main" val="363936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err="1" smtClean="0"/>
              <a:t>Intéressement</a:t>
            </a:r>
            <a:endParaRPr dirty="0"/>
          </a:p>
        </p:txBody>
      </p:sp>
      <p:sp>
        <p:nvSpPr>
          <p:cNvPr id="3" name="Content Placeholder 2"/>
          <p:cNvSpPr>
            <a:spLocks noGrp="1"/>
          </p:cNvSpPr>
          <p:nvPr>
            <p:ph idx="1"/>
          </p:nvPr>
        </p:nvSpPr>
        <p:spPr/>
        <p:txBody>
          <a:bodyPr/>
          <a:lstStyle/>
          <a:p>
            <a:r>
              <a:rPr lang="fr-FR" dirty="0"/>
              <a:t>L'intéressement est un dispositif d'épargne salariale permettant aux salariés de percevoir une prime liée aux performances de l'entreprise. Il s'agit d'un accord collectif facultatif qui vise à associer les salariés aux résultats</a:t>
            </a:r>
            <a:r>
              <a:rPr lang="fr-FR" dirty="0" smtClean="0"/>
              <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Avantages Fiscaux et Sociaux</a:t>
            </a:r>
            <a:endParaRPr dirty="0"/>
          </a:p>
        </p:txBody>
      </p:sp>
      <p:sp>
        <p:nvSpPr>
          <p:cNvPr id="3" name="Content Placeholder 2"/>
          <p:cNvSpPr>
            <a:spLocks noGrp="1"/>
          </p:cNvSpPr>
          <p:nvPr>
            <p:ph idx="1"/>
          </p:nvPr>
        </p:nvSpPr>
        <p:spPr/>
        <p:txBody>
          <a:bodyPr/>
          <a:lstStyle/>
          <a:p>
            <a:r>
              <a:rPr lang="fr-FR" dirty="0"/>
              <a:t>Exonération de charges sociales (sauf CSG/CRDS).</a:t>
            </a:r>
          </a:p>
          <a:p>
            <a:r>
              <a:rPr lang="fr-FR" dirty="0"/>
              <a:t>Déductible du résultat imposable pour l'entreprise.</a:t>
            </a:r>
          </a:p>
          <a:p>
            <a:r>
              <a:rPr lang="fr-FR" dirty="0"/>
              <a:t>Exonération d'impôt sur le revenu si le montant est placé sur un Plan d'Épargne Entreprise (PEE).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Exemples Concrets et Cas Pratiques</a:t>
            </a:r>
            <a:endParaRPr dirty="0"/>
          </a:p>
        </p:txBody>
      </p:sp>
      <p:sp>
        <p:nvSpPr>
          <p:cNvPr id="3" name="Content Placeholder 2"/>
          <p:cNvSpPr>
            <a:spLocks noGrp="1"/>
          </p:cNvSpPr>
          <p:nvPr>
            <p:ph idx="1"/>
          </p:nvPr>
        </p:nvSpPr>
        <p:spPr/>
        <p:txBody>
          <a:bodyPr>
            <a:normAutofit fontScale="85000" lnSpcReduction="20000"/>
          </a:bodyPr>
          <a:lstStyle/>
          <a:p>
            <a:r>
              <a:rPr lang="fr-FR" dirty="0"/>
              <a:t>Exemple : Une entreprise décide d'allouer 100 000 € d'intéressement, répartis de manière proportionnelle aux salaires des employés.</a:t>
            </a:r>
          </a:p>
          <a:p>
            <a:r>
              <a:rPr lang="fr-FR" b="1" dirty="0"/>
              <a:t>Cas d'un salarié recevant une prime de 1000 € :</a:t>
            </a:r>
            <a:endParaRPr lang="fr-FR" dirty="0"/>
          </a:p>
          <a:p>
            <a:r>
              <a:rPr lang="fr-FR" b="1" dirty="0"/>
              <a:t>Option 1 : Perception immédiate dans le salaire</a:t>
            </a:r>
            <a:endParaRPr lang="fr-FR" dirty="0"/>
          </a:p>
          <a:p>
            <a:pPr lvl="1"/>
            <a:r>
              <a:rPr lang="fr-FR" dirty="0"/>
              <a:t>Soumise aux cotisations sociales et à l'impôt sur le revenu.</a:t>
            </a:r>
          </a:p>
          <a:p>
            <a:pPr lvl="1"/>
            <a:r>
              <a:rPr lang="fr-FR" dirty="0"/>
              <a:t>Après prélèvements, le salarié perçoit environ 700 € net.</a:t>
            </a:r>
          </a:p>
          <a:p>
            <a:r>
              <a:rPr lang="fr-FR" b="1" dirty="0"/>
              <a:t>Option 2 : Placement dans un PEE</a:t>
            </a:r>
            <a:endParaRPr lang="fr-FR" dirty="0"/>
          </a:p>
          <a:p>
            <a:pPr lvl="1"/>
            <a:r>
              <a:rPr lang="fr-FR" dirty="0"/>
              <a:t>Exonération d'impôt sur le revenu.</a:t>
            </a:r>
          </a:p>
          <a:p>
            <a:pPr lvl="1"/>
            <a:r>
              <a:rPr lang="fr-FR" dirty="0"/>
              <a:t>Soumis à la CSG/CRDS (environ 9,7 %), soit un prélèvement de 97 €.</a:t>
            </a:r>
          </a:p>
          <a:p>
            <a:pPr lvl="1"/>
            <a:r>
              <a:rPr lang="fr-FR" dirty="0"/>
              <a:t>Montant total conservé après CSG/CRDS : 903 € (hors abondement éventuel de l'entreprise).</a:t>
            </a:r>
          </a:p>
          <a:p>
            <a:pPr lvl="1"/>
            <a:r>
              <a:rPr lang="fr-FR" dirty="0"/>
              <a:t>Possibilité de bénéficier d'un abondement de l'entreprise.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Exemples Concrets et Cas Pratiques</a:t>
            </a:r>
          </a:p>
        </p:txBody>
      </p:sp>
      <p:pic>
        <p:nvPicPr>
          <p:cNvPr id="4" name="Espace réservé du contenu 3"/>
          <p:cNvPicPr>
            <a:picLocks noGrp="1" noChangeAspect="1"/>
          </p:cNvPicPr>
          <p:nvPr>
            <p:ph idx="1"/>
          </p:nvPr>
        </p:nvPicPr>
        <p:blipFill>
          <a:blip r:embed="rId2"/>
          <a:stretch>
            <a:fillRect/>
          </a:stretch>
        </p:blipFill>
        <p:spPr>
          <a:xfrm>
            <a:off x="827088" y="2289562"/>
            <a:ext cx="6711950" cy="3721914"/>
          </a:xfrm>
          <a:prstGeom prst="rect">
            <a:avLst/>
          </a:prstGeom>
        </p:spPr>
      </p:pic>
    </p:spTree>
    <p:extLst>
      <p:ext uri="{BB962C8B-B14F-4D97-AF65-F5344CB8AC3E}">
        <p14:creationId xmlns:p14="http://schemas.microsoft.com/office/powerpoint/2010/main" val="25670737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405</TotalTime>
  <Words>306</Words>
  <Application>Microsoft Office PowerPoint</Application>
  <PresentationFormat>Affichage à l'écran (4:3)</PresentationFormat>
  <Paragraphs>22</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Century Gothic</vt:lpstr>
      <vt:lpstr>Wingdings 3</vt:lpstr>
      <vt:lpstr>Ion</vt:lpstr>
      <vt:lpstr>le PEE (Plan d'Épargne Entreprise) est un dispositif d'épargne salariale en France qui permet aux salariés d'une entreprise de se constituer une épargne avec l'aide de leur employeur. Il offre plusieurs avantages :</vt:lpstr>
      <vt:lpstr>Intéressement</vt:lpstr>
      <vt:lpstr>Avantages Fiscaux et Sociaux</vt:lpstr>
      <vt:lpstr>Exemples Concrets et Cas Pratiques</vt:lpstr>
      <vt:lpstr>Exemples Concrets et Cas Pratiques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l'Intéressement</dc:title>
  <dc:subject/>
  <dc:creator/>
  <cp:keywords/>
  <dc:description>generated using python-pptx</dc:description>
  <cp:lastModifiedBy>Sadok</cp:lastModifiedBy>
  <cp:revision>8</cp:revision>
  <dcterms:created xsi:type="dcterms:W3CDTF">2013-01-27T09:14:16Z</dcterms:created>
  <dcterms:modified xsi:type="dcterms:W3CDTF">2025-02-09T19:52:53Z</dcterms:modified>
  <cp:category/>
</cp:coreProperties>
</file>